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99" r:id="rId4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61791" y="159207"/>
            <a:ext cx="5868416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28281" y="1209291"/>
            <a:ext cx="4820284" cy="4736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5247" y="10159"/>
            <a:ext cx="9001505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304" y="1156716"/>
            <a:ext cx="10631805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jp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75.jpg"/><Relationship Id="rId7" Type="http://schemas.openxmlformats.org/officeDocument/2006/relationships/image" Target="../media/image87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g"/><Relationship Id="rId11" Type="http://schemas.openxmlformats.org/officeDocument/2006/relationships/image" Target="../media/image91.jpg"/><Relationship Id="rId5" Type="http://schemas.openxmlformats.org/officeDocument/2006/relationships/image" Target="../media/image85.jp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7" Type="http://schemas.openxmlformats.org/officeDocument/2006/relationships/image" Target="../media/image97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7" Type="http://schemas.openxmlformats.org/officeDocument/2006/relationships/image" Target="../media/image109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g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g"/><Relationship Id="rId4" Type="http://schemas.openxmlformats.org/officeDocument/2006/relationships/image" Target="../media/image11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g"/><Relationship Id="rId5" Type="http://schemas.openxmlformats.org/officeDocument/2006/relationships/image" Target="../media/image121.jpg"/><Relationship Id="rId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g"/><Relationship Id="rId2" Type="http://schemas.openxmlformats.org/officeDocument/2006/relationships/image" Target="../media/image22.png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36.jp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" y="6239255"/>
            <a:ext cx="12091670" cy="477520"/>
          </a:xfrm>
          <a:custGeom>
            <a:avLst/>
            <a:gdLst/>
            <a:ahLst/>
            <a:cxnLst/>
            <a:rect l="l" t="t" r="r" b="b"/>
            <a:pathLst>
              <a:path w="12091670" h="477520">
                <a:moveTo>
                  <a:pt x="12091416" y="0"/>
                </a:moveTo>
                <a:lnTo>
                  <a:pt x="0" y="0"/>
                </a:lnTo>
                <a:lnTo>
                  <a:pt x="0" y="477012"/>
                </a:lnTo>
                <a:lnTo>
                  <a:pt x="12091416" y="477012"/>
                </a:lnTo>
                <a:lnTo>
                  <a:pt x="12091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0016" y="1136903"/>
            <a:ext cx="10537190" cy="5031105"/>
          </a:xfrm>
          <a:custGeom>
            <a:avLst/>
            <a:gdLst/>
            <a:ahLst/>
            <a:cxnLst/>
            <a:rect l="l" t="t" r="r" b="b"/>
            <a:pathLst>
              <a:path w="10537190" h="5031105">
                <a:moveTo>
                  <a:pt x="10536936" y="0"/>
                </a:moveTo>
                <a:lnTo>
                  <a:pt x="0" y="0"/>
                </a:lnTo>
                <a:lnTo>
                  <a:pt x="0" y="5030724"/>
                </a:lnTo>
                <a:lnTo>
                  <a:pt x="10536936" y="5030724"/>
                </a:lnTo>
                <a:lnTo>
                  <a:pt x="10536936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5695" marR="5080" indent="-171767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PELAKSANAAN </a:t>
            </a:r>
            <a:r>
              <a:rPr spc="-35" dirty="0"/>
              <a:t>VAKSINASI </a:t>
            </a:r>
            <a:r>
              <a:rPr spc="-40" dirty="0"/>
              <a:t>DAN </a:t>
            </a:r>
            <a:r>
              <a:rPr spc="-70" dirty="0"/>
              <a:t>RANTAI  </a:t>
            </a:r>
            <a:r>
              <a:rPr spc="-5" dirty="0"/>
              <a:t>DINGIN </a:t>
            </a:r>
            <a:r>
              <a:rPr spc="-50" dirty="0"/>
              <a:t>VAKSIN</a:t>
            </a:r>
            <a:r>
              <a:rPr spc="-5" dirty="0"/>
              <a:t> </a:t>
            </a:r>
            <a:r>
              <a:rPr spc="-20" dirty="0"/>
              <a:t>COVID-19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5138" y="4775961"/>
            <a:ext cx="9217025" cy="1832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Subdit</a:t>
            </a:r>
            <a:r>
              <a:rPr sz="2800" b="1" spc="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Imunisasi</a:t>
            </a:r>
            <a:endParaRPr sz="2800">
              <a:latin typeface="Carlito"/>
              <a:cs typeface="Carlito"/>
            </a:endParaRPr>
          </a:p>
          <a:p>
            <a:pPr marL="1239520" marR="1101090" algn="ctr">
              <a:lnSpc>
                <a:spcPct val="100000"/>
              </a:lnSpc>
            </a:pPr>
            <a:r>
              <a:rPr sz="2800" b="1" spc="-20" dirty="0">
                <a:latin typeface="Carlito"/>
                <a:cs typeface="Carlito"/>
              </a:rPr>
              <a:t>Direktorat </a:t>
            </a:r>
            <a:r>
              <a:rPr sz="2800" b="1" spc="-10" dirty="0">
                <a:latin typeface="Carlito"/>
                <a:cs typeface="Carlito"/>
              </a:rPr>
              <a:t>Surveilans </a:t>
            </a:r>
            <a:r>
              <a:rPr sz="2800" b="1" spc="-5" dirty="0">
                <a:latin typeface="Carlito"/>
                <a:cs typeface="Carlito"/>
              </a:rPr>
              <a:t>dan </a:t>
            </a:r>
            <a:r>
              <a:rPr sz="2800" b="1" spc="-20" dirty="0">
                <a:latin typeface="Carlito"/>
                <a:cs typeface="Carlito"/>
              </a:rPr>
              <a:t>Karantina Kesehatan  </a:t>
            </a:r>
            <a:r>
              <a:rPr sz="2800" b="1" spc="-5" dirty="0">
                <a:latin typeface="Carlito"/>
                <a:cs typeface="Carlito"/>
              </a:rPr>
              <a:t>Ditjen P2P – </a:t>
            </a:r>
            <a:r>
              <a:rPr sz="2800" b="1" spc="-20" dirty="0">
                <a:latin typeface="Carlito"/>
                <a:cs typeface="Carlito"/>
              </a:rPr>
              <a:t>Kementerian</a:t>
            </a:r>
            <a:r>
              <a:rPr sz="2800" b="1" spc="65" dirty="0">
                <a:latin typeface="Carlito"/>
                <a:cs typeface="Carlito"/>
              </a:rPr>
              <a:t> </a:t>
            </a:r>
            <a:r>
              <a:rPr sz="2800" b="1" spc="-20" dirty="0">
                <a:latin typeface="Carlito"/>
                <a:cs typeface="Carlito"/>
              </a:rPr>
              <a:t>Kesehatan</a:t>
            </a:r>
            <a:endParaRPr sz="2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270"/>
              </a:spcBef>
            </a:pPr>
            <a:r>
              <a:rPr sz="2400" b="1" spc="-5" dirty="0">
                <a:latin typeface="Carlito"/>
                <a:cs typeface="Carlito"/>
              </a:rPr>
              <a:t>Disampaikan pada </a:t>
            </a:r>
            <a:r>
              <a:rPr sz="2400" b="1" spc="-10" dirty="0">
                <a:latin typeface="Carlito"/>
                <a:cs typeface="Carlito"/>
              </a:rPr>
              <a:t>Pelatihan </a:t>
            </a:r>
            <a:r>
              <a:rPr sz="2400" b="1" spc="-5" dirty="0">
                <a:latin typeface="Carlito"/>
                <a:cs typeface="Carlito"/>
              </a:rPr>
              <a:t>Imunisasi </a:t>
            </a:r>
            <a:r>
              <a:rPr sz="2400" b="1" spc="-10" dirty="0">
                <a:latin typeface="Carlito"/>
                <a:cs typeface="Carlito"/>
              </a:rPr>
              <a:t>COVID-19 </a:t>
            </a:r>
            <a:r>
              <a:rPr sz="2400" b="1" dirty="0">
                <a:latin typeface="Carlito"/>
                <a:cs typeface="Carlito"/>
              </a:rPr>
              <a:t>bagi </a:t>
            </a:r>
            <a:r>
              <a:rPr sz="2400" b="1" spc="-15" dirty="0">
                <a:latin typeface="Carlito"/>
                <a:cs typeface="Carlito"/>
              </a:rPr>
              <a:t>Petugas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Kesehatan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7403" y="2756916"/>
            <a:ext cx="1911096" cy="1914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5847" y="0"/>
            <a:ext cx="5495290" cy="1392555"/>
            <a:chOff x="3355847" y="0"/>
            <a:chExt cx="5495290" cy="1392555"/>
          </a:xfrm>
        </p:grpSpPr>
        <p:sp>
          <p:nvSpPr>
            <p:cNvPr id="3" name="object 3"/>
            <p:cNvSpPr/>
            <p:nvPr/>
          </p:nvSpPr>
          <p:spPr>
            <a:xfrm>
              <a:off x="3931919" y="0"/>
              <a:ext cx="3086862" cy="925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75475" y="0"/>
              <a:ext cx="1799081" cy="9258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55847" y="362711"/>
              <a:ext cx="1852422" cy="10294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67427" y="362711"/>
              <a:ext cx="4283202" cy="10294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65601" y="48513"/>
            <a:ext cx="488124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575945">
              <a:lnSpc>
                <a:spcPts val="3670"/>
              </a:lnSpc>
              <a:spcBef>
                <a:spcPts val="560"/>
              </a:spcBef>
            </a:pPr>
            <a:r>
              <a:rPr sz="3400" spc="-15" dirty="0"/>
              <a:t>Penyimpanan </a:t>
            </a:r>
            <a:r>
              <a:rPr sz="3400" spc="-40" dirty="0"/>
              <a:t>Vaksin  </a:t>
            </a:r>
            <a:r>
              <a:rPr sz="3400" spc="-5" dirty="0"/>
              <a:t>dalam </a:t>
            </a:r>
            <a:r>
              <a:rPr sz="3400" i="1" spc="-35" dirty="0">
                <a:latin typeface="Carlito"/>
                <a:cs typeface="Carlito"/>
              </a:rPr>
              <a:t>Vaccine</a:t>
            </a:r>
            <a:r>
              <a:rPr sz="3400" i="1" spc="-10" dirty="0">
                <a:latin typeface="Carlito"/>
                <a:cs typeface="Carlito"/>
              </a:rPr>
              <a:t> </a:t>
            </a:r>
            <a:r>
              <a:rPr sz="3400" i="1" spc="-15" dirty="0">
                <a:latin typeface="Carlito"/>
                <a:cs typeface="Carlito"/>
              </a:rPr>
              <a:t>Refrigerator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6675" y="1213103"/>
            <a:ext cx="10340340" cy="4538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8263" y="5702808"/>
            <a:ext cx="10424160" cy="401320"/>
          </a:xfrm>
          <a:prstGeom prst="rect">
            <a:avLst/>
          </a:prstGeom>
          <a:solidFill>
            <a:srgbClr val="FFFFFF">
              <a:alpha val="59999"/>
            </a:srgbClr>
          </a:solidFill>
        </p:spPr>
        <p:txBody>
          <a:bodyPr vert="horz" wrap="square" lIns="0" tIns="64769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509"/>
              </a:spcBef>
            </a:pPr>
            <a:r>
              <a:rPr sz="1800" spc="-5" dirty="0">
                <a:latin typeface="Arial"/>
                <a:cs typeface="Arial"/>
              </a:rPr>
              <a:t>*Untuk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vaksin</a:t>
            </a:r>
            <a:r>
              <a:rPr sz="1800" spc="4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COVID-19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dengan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platform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lainnya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mekanisme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penyimpanan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akan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ditentukan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5118" y="6111646"/>
            <a:ext cx="1076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kem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1695" y="76200"/>
            <a:ext cx="6403085" cy="11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4976" y="243586"/>
            <a:ext cx="572135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5" dirty="0"/>
              <a:t>Contoh Penyimpanan</a:t>
            </a:r>
            <a:r>
              <a:rPr sz="3800" spc="-75" dirty="0"/>
              <a:t> </a:t>
            </a:r>
            <a:r>
              <a:rPr sz="3800" spc="-45" dirty="0"/>
              <a:t>Vaksin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124968" y="1623060"/>
            <a:ext cx="6818376" cy="4058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87651" y="3448811"/>
            <a:ext cx="483234" cy="208915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ts val="1575"/>
              </a:lnSpc>
            </a:pPr>
            <a:r>
              <a:rPr sz="1400" spc="-15" dirty="0">
                <a:latin typeface="Carlito"/>
                <a:cs typeface="Carlito"/>
              </a:rPr>
              <a:t>DT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7651" y="3226307"/>
            <a:ext cx="483234" cy="208915"/>
          </a:xfrm>
          <a:prstGeom prst="rect">
            <a:avLst/>
          </a:prstGeom>
          <a:solidFill>
            <a:srgbClr val="C55A11"/>
          </a:solidFill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575"/>
              </a:lnSpc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IPV</a:t>
            </a:r>
            <a:endParaRPr sz="1400">
              <a:latin typeface="Carlito"/>
              <a:cs typeface="Carlito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99432" y="3651503"/>
          <a:ext cx="533400" cy="856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78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COVID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17145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83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COVID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COVID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Td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9844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7094219" y="2424683"/>
            <a:ext cx="5003800" cy="4098290"/>
            <a:chOff x="7094219" y="2424683"/>
            <a:chExt cx="5003800" cy="4098290"/>
          </a:xfrm>
        </p:grpSpPr>
        <p:sp>
          <p:nvSpPr>
            <p:cNvPr id="9" name="object 9"/>
            <p:cNvSpPr/>
            <p:nvPr/>
          </p:nvSpPr>
          <p:spPr>
            <a:xfrm>
              <a:off x="7100315" y="2437320"/>
              <a:ext cx="3729608" cy="40681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97267" y="2427731"/>
              <a:ext cx="3738879" cy="4091940"/>
            </a:xfrm>
            <a:custGeom>
              <a:avLst/>
              <a:gdLst/>
              <a:ahLst/>
              <a:cxnLst/>
              <a:rect l="l" t="t" r="r" b="b"/>
              <a:pathLst>
                <a:path w="3738879" h="4091940">
                  <a:moveTo>
                    <a:pt x="0" y="4091940"/>
                  </a:moveTo>
                  <a:lnTo>
                    <a:pt x="3738372" y="4091940"/>
                  </a:lnTo>
                  <a:lnTo>
                    <a:pt x="3738372" y="0"/>
                  </a:lnTo>
                  <a:lnTo>
                    <a:pt x="0" y="0"/>
                  </a:lnTo>
                  <a:lnTo>
                    <a:pt x="0" y="409194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75747" y="4483607"/>
              <a:ext cx="1917700" cy="1041400"/>
            </a:xfrm>
            <a:custGeom>
              <a:avLst/>
              <a:gdLst/>
              <a:ahLst/>
              <a:cxnLst/>
              <a:rect l="l" t="t" r="r" b="b"/>
              <a:pathLst>
                <a:path w="1917700" h="1041400">
                  <a:moveTo>
                    <a:pt x="1917192" y="0"/>
                  </a:moveTo>
                  <a:lnTo>
                    <a:pt x="639063" y="0"/>
                  </a:lnTo>
                  <a:lnTo>
                    <a:pt x="639063" y="390398"/>
                  </a:lnTo>
                  <a:lnTo>
                    <a:pt x="415035" y="390398"/>
                  </a:lnTo>
                  <a:lnTo>
                    <a:pt x="415035" y="260223"/>
                  </a:lnTo>
                  <a:lnTo>
                    <a:pt x="0" y="520446"/>
                  </a:lnTo>
                  <a:lnTo>
                    <a:pt x="415035" y="780669"/>
                  </a:lnTo>
                  <a:lnTo>
                    <a:pt x="415035" y="650494"/>
                  </a:lnTo>
                  <a:lnTo>
                    <a:pt x="639063" y="650494"/>
                  </a:lnTo>
                  <a:lnTo>
                    <a:pt x="639063" y="1040892"/>
                  </a:lnTo>
                  <a:lnTo>
                    <a:pt x="1917192" y="1040892"/>
                  </a:lnTo>
                  <a:lnTo>
                    <a:pt x="191719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75747" y="4483607"/>
              <a:ext cx="1917700" cy="1041400"/>
            </a:xfrm>
            <a:custGeom>
              <a:avLst/>
              <a:gdLst/>
              <a:ahLst/>
              <a:cxnLst/>
              <a:rect l="l" t="t" r="r" b="b"/>
              <a:pathLst>
                <a:path w="1917700" h="1041400">
                  <a:moveTo>
                    <a:pt x="0" y="520446"/>
                  </a:moveTo>
                  <a:lnTo>
                    <a:pt x="415035" y="260223"/>
                  </a:lnTo>
                  <a:lnTo>
                    <a:pt x="415035" y="390398"/>
                  </a:lnTo>
                  <a:lnTo>
                    <a:pt x="639063" y="390398"/>
                  </a:lnTo>
                  <a:lnTo>
                    <a:pt x="639063" y="0"/>
                  </a:lnTo>
                  <a:lnTo>
                    <a:pt x="1917192" y="0"/>
                  </a:lnTo>
                  <a:lnTo>
                    <a:pt x="1917192" y="1040892"/>
                  </a:lnTo>
                  <a:lnTo>
                    <a:pt x="639063" y="1040892"/>
                  </a:lnTo>
                  <a:lnTo>
                    <a:pt x="639063" y="650494"/>
                  </a:lnTo>
                  <a:lnTo>
                    <a:pt x="415035" y="650494"/>
                  </a:lnTo>
                  <a:lnTo>
                    <a:pt x="415035" y="780669"/>
                  </a:lnTo>
                  <a:lnTo>
                    <a:pt x="0" y="52044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951591" y="4511166"/>
            <a:ext cx="10096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Jangan  </a:t>
            </a:r>
            <a:r>
              <a:rPr sz="1400" b="1" spc="5" dirty="0">
                <a:latin typeface="Arial"/>
                <a:cs typeface="Arial"/>
              </a:rPr>
              <a:t>m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55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an  vaksin di  </a:t>
            </a:r>
            <a:r>
              <a:rPr sz="1400" b="1" spc="-5" dirty="0">
                <a:latin typeface="Arial"/>
                <a:cs typeface="Arial"/>
              </a:rPr>
              <a:t>pintu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31707" y="4235196"/>
            <a:ext cx="457200" cy="26098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IPV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8643" y="4152900"/>
            <a:ext cx="457200" cy="38735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69545" marR="97790" indent="-60960">
              <a:lnSpc>
                <a:spcPct val="100000"/>
              </a:lnSpc>
              <a:spcBef>
                <a:spcPts val="204"/>
              </a:spcBef>
            </a:pPr>
            <a:r>
              <a:rPr sz="1050" b="1" spc="5" dirty="0">
                <a:solidFill>
                  <a:srgbClr val="FFFFFF"/>
                </a:solidFill>
                <a:latin typeface="Carlito"/>
                <a:cs typeface="Carlito"/>
              </a:rPr>
              <a:t>COV  </a:t>
            </a:r>
            <a:r>
              <a:rPr sz="1050" b="1" spc="-10" dirty="0">
                <a:solidFill>
                  <a:srgbClr val="FFFFFF"/>
                </a:solidFill>
                <a:latin typeface="Carlito"/>
                <a:cs typeface="Carlito"/>
              </a:rPr>
              <a:t>ID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63696" y="0"/>
            <a:ext cx="5038090" cy="1264285"/>
            <a:chOff x="3663696" y="0"/>
            <a:chExt cx="5038090" cy="1264285"/>
          </a:xfrm>
        </p:grpSpPr>
        <p:sp>
          <p:nvSpPr>
            <p:cNvPr id="3" name="object 3"/>
            <p:cNvSpPr/>
            <p:nvPr/>
          </p:nvSpPr>
          <p:spPr>
            <a:xfrm>
              <a:off x="3663696" y="0"/>
              <a:ext cx="3748278" cy="12641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5412" y="0"/>
              <a:ext cx="1975866" cy="12641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57903" y="139953"/>
            <a:ext cx="42532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Pemantauan</a:t>
            </a:r>
            <a:r>
              <a:rPr sz="4400" spc="-60" dirty="0"/>
              <a:t> </a:t>
            </a:r>
            <a:r>
              <a:rPr sz="4400" dirty="0"/>
              <a:t>Suhu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7325868" y="1318260"/>
            <a:ext cx="4681855" cy="5402580"/>
            <a:chOff x="7325868" y="1318260"/>
            <a:chExt cx="4681855" cy="5402580"/>
          </a:xfrm>
        </p:grpSpPr>
        <p:sp>
          <p:nvSpPr>
            <p:cNvPr id="7" name="object 7"/>
            <p:cNvSpPr/>
            <p:nvPr/>
          </p:nvSpPr>
          <p:spPr>
            <a:xfrm>
              <a:off x="7331964" y="1324356"/>
              <a:ext cx="4669790" cy="5390515"/>
            </a:xfrm>
            <a:custGeom>
              <a:avLst/>
              <a:gdLst/>
              <a:ahLst/>
              <a:cxnLst/>
              <a:rect l="l" t="t" r="r" b="b"/>
              <a:pathLst>
                <a:path w="4669790" h="5390515">
                  <a:moveTo>
                    <a:pt x="4669535" y="0"/>
                  </a:moveTo>
                  <a:lnTo>
                    <a:pt x="0" y="0"/>
                  </a:lnTo>
                  <a:lnTo>
                    <a:pt x="0" y="5390388"/>
                  </a:lnTo>
                  <a:lnTo>
                    <a:pt x="4669535" y="5390388"/>
                  </a:lnTo>
                  <a:lnTo>
                    <a:pt x="46695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31964" y="1324356"/>
              <a:ext cx="4669790" cy="5390515"/>
            </a:xfrm>
            <a:custGeom>
              <a:avLst/>
              <a:gdLst/>
              <a:ahLst/>
              <a:cxnLst/>
              <a:rect l="l" t="t" r="r" b="b"/>
              <a:pathLst>
                <a:path w="4669790" h="5390515">
                  <a:moveTo>
                    <a:pt x="0" y="5390388"/>
                  </a:moveTo>
                  <a:lnTo>
                    <a:pt x="4669535" y="5390388"/>
                  </a:lnTo>
                  <a:lnTo>
                    <a:pt x="4669535" y="0"/>
                  </a:lnTo>
                  <a:lnTo>
                    <a:pt x="0" y="0"/>
                  </a:lnTo>
                  <a:lnTo>
                    <a:pt x="0" y="53903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12481" y="1508505"/>
            <a:ext cx="1899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1731645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1.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Dilakukan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seba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ak	2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45294" y="1508505"/>
            <a:ext cx="25787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100"/>
              </a:spcBef>
              <a:tabLst>
                <a:tab pos="821690" algn="l"/>
                <a:tab pos="1812289" algn="l"/>
                <a:tab pos="1964689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pe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ma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nt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ua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n		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suhu  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li	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dala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	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sehari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4381" y="2240026"/>
            <a:ext cx="4587240" cy="159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3180">
              <a:lnSpc>
                <a:spcPct val="100000"/>
              </a:lnSpc>
              <a:spcBef>
                <a:spcPts val="100"/>
              </a:spcBef>
              <a:tabLst>
                <a:tab pos="1231265" algn="l"/>
                <a:tab pos="1975485" algn="l"/>
                <a:tab pos="2667635" algn="l"/>
                <a:tab pos="3502660" algn="l"/>
              </a:tabLst>
            </a:pP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aitu	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pag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	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da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n	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e,	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pa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suhu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tetap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2-8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7" baseline="24305" dirty="0">
                <a:solidFill>
                  <a:srgbClr val="FFFFFF"/>
                </a:solidFill>
                <a:latin typeface="Carlito"/>
                <a:cs typeface="Carlito"/>
              </a:rPr>
              <a:t>0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C.</a:t>
            </a:r>
            <a:endParaRPr sz="2400">
              <a:latin typeface="Carlito"/>
              <a:cs typeface="Carlito"/>
            </a:endParaRPr>
          </a:p>
          <a:p>
            <a:pPr marL="393700" marR="43180" indent="-342900">
              <a:lnSpc>
                <a:spcPct val="100000"/>
              </a:lnSpc>
              <a:spcBef>
                <a:spcPts val="80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2.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Catat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hasil monitoring suhu pada 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grafik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pemantauan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suhu.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12481" y="3907358"/>
            <a:ext cx="36703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4985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3.</a:t>
            </a:r>
            <a:r>
              <a:rPr sz="2400" spc="3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Apabila	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menggunakan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1859914" algn="l"/>
                <a:tab pos="2566670" algn="l"/>
              </a:tabLst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pemantau	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dan	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perekam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99063" y="3907358"/>
            <a:ext cx="6254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al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suhu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5381" y="4639436"/>
            <a:ext cx="4168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terus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menerus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secara jarak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jauh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5381" y="5005196"/>
            <a:ext cx="41700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yang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sudah terhubung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dengan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aplikasi SMILE,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maka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petugas  dapat memantau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suhu dari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jarak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jauh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melalui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aplikasi.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9367" y="1722120"/>
            <a:ext cx="2338070" cy="1744980"/>
          </a:xfrm>
          <a:custGeom>
            <a:avLst/>
            <a:gdLst/>
            <a:ahLst/>
            <a:cxnLst/>
            <a:rect l="l" t="t" r="r" b="b"/>
            <a:pathLst>
              <a:path w="2338070" h="1744979">
                <a:moveTo>
                  <a:pt x="1465326" y="0"/>
                </a:moveTo>
                <a:lnTo>
                  <a:pt x="1465326" y="436244"/>
                </a:lnTo>
                <a:lnTo>
                  <a:pt x="0" y="436244"/>
                </a:lnTo>
                <a:lnTo>
                  <a:pt x="0" y="1308734"/>
                </a:lnTo>
                <a:lnTo>
                  <a:pt x="1465326" y="1308734"/>
                </a:lnTo>
                <a:lnTo>
                  <a:pt x="1465326" y="1744979"/>
                </a:lnTo>
                <a:lnTo>
                  <a:pt x="2337816" y="872489"/>
                </a:lnTo>
                <a:lnTo>
                  <a:pt x="146532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61026" y="2379979"/>
            <a:ext cx="163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MEKANISME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500" y="1324355"/>
            <a:ext cx="4140835" cy="289560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005" rIns="0" bIns="0" rtlCol="0">
            <a:spAutoFit/>
          </a:bodyPr>
          <a:lstStyle/>
          <a:p>
            <a:pPr marL="285115" marR="279400" indent="2540" algn="ctr">
              <a:lnSpc>
                <a:spcPct val="100000"/>
              </a:lnSpc>
              <a:spcBef>
                <a:spcPts val="315"/>
              </a:spcBef>
            </a:pPr>
            <a:r>
              <a:rPr sz="2600" spc="-5" dirty="0">
                <a:latin typeface="Carlito"/>
                <a:cs typeface="Carlito"/>
              </a:rPr>
              <a:t>Suhu dalam penyimpanan  </a:t>
            </a:r>
            <a:r>
              <a:rPr sz="2600" spc="-10" dirty="0">
                <a:latin typeface="Carlito"/>
                <a:cs typeface="Carlito"/>
              </a:rPr>
              <a:t>vaksin </a:t>
            </a:r>
            <a:r>
              <a:rPr sz="2600" spc="-5" dirty="0">
                <a:latin typeface="Carlito"/>
                <a:cs typeface="Carlito"/>
              </a:rPr>
              <a:t>harus </a:t>
            </a:r>
            <a:r>
              <a:rPr sz="2600" spc="-10" dirty="0">
                <a:latin typeface="Carlito"/>
                <a:cs typeface="Carlito"/>
              </a:rPr>
              <a:t>terjaga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sesuai  </a:t>
            </a:r>
            <a:r>
              <a:rPr sz="2600" spc="-10" dirty="0">
                <a:latin typeface="Carlito"/>
                <a:cs typeface="Carlito"/>
              </a:rPr>
              <a:t>dengan yang  direkomendasikan</a:t>
            </a:r>
            <a:endParaRPr sz="2600">
              <a:latin typeface="Carlito"/>
              <a:cs typeface="Carlito"/>
            </a:endParaRPr>
          </a:p>
          <a:p>
            <a:pPr marL="157480" marR="151765" algn="ctr">
              <a:lnSpc>
                <a:spcPct val="100000"/>
              </a:lnSpc>
            </a:pPr>
            <a:r>
              <a:rPr sz="2600" spc="-10" dirty="0">
                <a:latin typeface="Carlito"/>
                <a:cs typeface="Carlito"/>
              </a:rPr>
              <a:t>Perlu dilakukan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pemantauan  </a:t>
            </a:r>
            <a:r>
              <a:rPr sz="2600" dirty="0">
                <a:latin typeface="Carlito"/>
                <a:cs typeface="Carlito"/>
              </a:rPr>
              <a:t>suhu </a:t>
            </a:r>
            <a:r>
              <a:rPr sz="2600" spc="-5" dirty="0">
                <a:latin typeface="Carlito"/>
                <a:cs typeface="Carlito"/>
              </a:rPr>
              <a:t>menggunakan alat  </a:t>
            </a:r>
            <a:r>
              <a:rPr sz="2600" spc="-10" dirty="0">
                <a:latin typeface="Carlito"/>
                <a:cs typeface="Carlito"/>
              </a:rPr>
              <a:t>pemantau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suhu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64563" y="4352544"/>
            <a:ext cx="1534795" cy="551815"/>
          </a:xfrm>
          <a:custGeom>
            <a:avLst/>
            <a:gdLst/>
            <a:ahLst/>
            <a:cxnLst/>
            <a:rect l="l" t="t" r="r" b="b"/>
            <a:pathLst>
              <a:path w="1534795" h="551814">
                <a:moveTo>
                  <a:pt x="1151001" y="0"/>
                </a:moveTo>
                <a:lnTo>
                  <a:pt x="383667" y="0"/>
                </a:lnTo>
                <a:lnTo>
                  <a:pt x="383667" y="275843"/>
                </a:lnTo>
                <a:lnTo>
                  <a:pt x="0" y="275843"/>
                </a:lnTo>
                <a:lnTo>
                  <a:pt x="767334" y="551687"/>
                </a:lnTo>
                <a:lnTo>
                  <a:pt x="1534668" y="275843"/>
                </a:lnTo>
                <a:lnTo>
                  <a:pt x="1151001" y="275843"/>
                </a:lnTo>
                <a:lnTo>
                  <a:pt x="1151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500" y="4968240"/>
            <a:ext cx="6850380" cy="1746885"/>
          </a:xfrm>
          <a:custGeom>
            <a:avLst/>
            <a:gdLst/>
            <a:ahLst/>
            <a:cxnLst/>
            <a:rect l="l" t="t" r="r" b="b"/>
            <a:pathLst>
              <a:path w="6850380" h="1746884">
                <a:moveTo>
                  <a:pt x="6850380" y="0"/>
                </a:moveTo>
                <a:lnTo>
                  <a:pt x="0" y="0"/>
                </a:lnTo>
                <a:lnTo>
                  <a:pt x="0" y="1746504"/>
                </a:lnTo>
                <a:lnTo>
                  <a:pt x="6850380" y="1746504"/>
                </a:lnTo>
                <a:lnTo>
                  <a:pt x="6850380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81940" y="5204205"/>
            <a:ext cx="668020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56565" algn="l"/>
                <a:tab pos="457200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Alat pemantau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suhu 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(termometer,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termometer 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muller,</a:t>
            </a:r>
            <a:r>
              <a:rPr sz="2000" spc="1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dll);</a:t>
            </a:r>
            <a:endParaRPr sz="2000">
              <a:latin typeface="Carlito"/>
              <a:cs typeface="Carlito"/>
            </a:endParaRPr>
          </a:p>
          <a:p>
            <a:pPr marL="456565" indent="-4565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56565" algn="l"/>
                <a:tab pos="457200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Alat pemantau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dan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perekam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suhu terus</a:t>
            </a:r>
            <a:r>
              <a:rPr sz="20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menerus;</a:t>
            </a:r>
            <a:endParaRPr sz="2000">
              <a:latin typeface="Carlito"/>
              <a:cs typeface="Carlito"/>
            </a:endParaRPr>
          </a:p>
          <a:p>
            <a:pPr marL="456565" indent="-456565">
              <a:lnSpc>
                <a:spcPct val="100000"/>
              </a:lnSpc>
              <a:buAutoNum type="arabicPeriod"/>
              <a:tabLst>
                <a:tab pos="456565" algn="l"/>
                <a:tab pos="457200" algn="l"/>
                <a:tab pos="1071245" algn="l"/>
                <a:tab pos="2329815" algn="l"/>
                <a:tab pos="2921635" algn="l"/>
                <a:tab pos="4034154" algn="l"/>
                <a:tab pos="4737100" algn="l"/>
                <a:tab pos="5704840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Al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	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pema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nt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u	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da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n	pe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am	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suh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u	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den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n	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eknol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gi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9140" y="6118961"/>
            <a:ext cx="5704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rlito"/>
                <a:cs typeface="Carlito"/>
              </a:rPr>
              <a:t>Internet </a:t>
            </a:r>
            <a:r>
              <a:rPr sz="2000" i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i="1" spc="-5" dirty="0">
                <a:solidFill>
                  <a:srgbClr val="FFFFFF"/>
                </a:solidFill>
                <a:latin typeface="Carlito"/>
                <a:cs typeface="Carlito"/>
              </a:rPr>
              <a:t>Things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(IoT) terus menerus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secara jarak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jauh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27323" y="4412944"/>
            <a:ext cx="2743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Jenis </a:t>
            </a:r>
            <a:r>
              <a:rPr sz="2000" b="1" spc="-10" dirty="0">
                <a:latin typeface="Carlito"/>
                <a:cs typeface="Carlito"/>
              </a:rPr>
              <a:t>Alat Pemantau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Suhu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13103"/>
            <a:ext cx="11734800" cy="3455035"/>
          </a:xfrm>
          <a:custGeom>
            <a:avLst/>
            <a:gdLst/>
            <a:ahLst/>
            <a:cxnLst/>
            <a:rect l="l" t="t" r="r" b="b"/>
            <a:pathLst>
              <a:path w="11734800" h="3455035">
                <a:moveTo>
                  <a:pt x="11734800" y="0"/>
                </a:moveTo>
                <a:lnTo>
                  <a:pt x="0" y="0"/>
                </a:lnTo>
                <a:lnTo>
                  <a:pt x="0" y="3454908"/>
                </a:lnTo>
                <a:lnTo>
                  <a:pt x="11734800" y="3454908"/>
                </a:lnTo>
                <a:lnTo>
                  <a:pt x="1173480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184858"/>
            <a:ext cx="11579860" cy="3174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6350" algn="just">
              <a:lnSpc>
                <a:spcPts val="2810"/>
              </a:lnSpc>
              <a:spcBef>
                <a:spcPts val="455"/>
              </a:spcBef>
            </a:pPr>
            <a:r>
              <a:rPr sz="2600" b="1" spc="-10" dirty="0">
                <a:latin typeface="Carlito"/>
                <a:cs typeface="Carlito"/>
              </a:rPr>
              <a:t>Pengelolaan vaksin </a:t>
            </a:r>
            <a:r>
              <a:rPr sz="2600" b="1" dirty="0">
                <a:latin typeface="Carlito"/>
                <a:cs typeface="Carlito"/>
              </a:rPr>
              <a:t>pada </a:t>
            </a:r>
            <a:r>
              <a:rPr sz="2600" b="1" spc="-5" dirty="0">
                <a:latin typeface="Carlito"/>
                <a:cs typeface="Carlito"/>
              </a:rPr>
              <a:t>saat </a:t>
            </a:r>
            <a:r>
              <a:rPr sz="2600" b="1" spc="-10" dirty="0">
                <a:latin typeface="Carlito"/>
                <a:cs typeface="Carlito"/>
              </a:rPr>
              <a:t>pelayanan </a:t>
            </a:r>
            <a:r>
              <a:rPr sz="2600" b="1" dirty="0">
                <a:latin typeface="Carlito"/>
                <a:cs typeface="Carlito"/>
              </a:rPr>
              <a:t>harus </a:t>
            </a:r>
            <a:r>
              <a:rPr sz="2600" b="1" spc="-10" dirty="0">
                <a:latin typeface="Carlito"/>
                <a:cs typeface="Carlito"/>
              </a:rPr>
              <a:t>memperhatikan </a:t>
            </a:r>
            <a:r>
              <a:rPr sz="2600" b="1" dirty="0">
                <a:latin typeface="Carlito"/>
                <a:cs typeface="Carlito"/>
              </a:rPr>
              <a:t>hal-hal </a:t>
            </a:r>
            <a:r>
              <a:rPr sz="2600" b="1" spc="-5" dirty="0">
                <a:latin typeface="Carlito"/>
                <a:cs typeface="Carlito"/>
              </a:rPr>
              <a:t>sebagai  </a:t>
            </a:r>
            <a:r>
              <a:rPr sz="2600" b="1" spc="-10" dirty="0">
                <a:latin typeface="Carlito"/>
                <a:cs typeface="Carlito"/>
              </a:rPr>
              <a:t>berikut:</a:t>
            </a:r>
            <a:endParaRPr sz="2600">
              <a:latin typeface="Carlito"/>
              <a:cs typeface="Carlito"/>
            </a:endParaRPr>
          </a:p>
          <a:p>
            <a:pPr marL="553720" indent="-541020" algn="just">
              <a:lnSpc>
                <a:spcPts val="2965"/>
              </a:lnSpc>
              <a:spcBef>
                <a:spcPts val="645"/>
              </a:spcBef>
              <a:buAutoNum type="arabicParenR"/>
              <a:tabLst>
                <a:tab pos="553720" algn="l"/>
              </a:tabLst>
            </a:pPr>
            <a:r>
              <a:rPr sz="2600" spc="-10" dirty="0">
                <a:latin typeface="Carlito"/>
                <a:cs typeface="Carlito"/>
              </a:rPr>
              <a:t>Pengelola</a:t>
            </a:r>
            <a:r>
              <a:rPr sz="2600" spc="95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program</a:t>
            </a:r>
            <a:r>
              <a:rPr sz="2600" spc="12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imunisasi/korim</a:t>
            </a:r>
            <a:r>
              <a:rPr sz="2600" spc="1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bertanggung</a:t>
            </a:r>
            <a:r>
              <a:rPr sz="2600" spc="114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jawab</a:t>
            </a:r>
            <a:r>
              <a:rPr sz="2600" spc="11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membawa</a:t>
            </a:r>
            <a:r>
              <a:rPr sz="2600" spc="120" dirty="0">
                <a:latin typeface="Carlito"/>
                <a:cs typeface="Carlito"/>
              </a:rPr>
              <a:t> </a:t>
            </a:r>
            <a:r>
              <a:rPr sz="2600" i="1" spc="-5" dirty="0">
                <a:latin typeface="Carlito"/>
                <a:cs typeface="Carlito"/>
              </a:rPr>
              <a:t>vaccine</a:t>
            </a:r>
            <a:r>
              <a:rPr sz="2600" i="1" spc="114" dirty="0">
                <a:latin typeface="Carlito"/>
                <a:cs typeface="Carlito"/>
              </a:rPr>
              <a:t> </a:t>
            </a:r>
            <a:r>
              <a:rPr sz="2600" i="1" spc="-10" dirty="0">
                <a:latin typeface="Carlito"/>
                <a:cs typeface="Carlito"/>
              </a:rPr>
              <a:t>carrier</a:t>
            </a:r>
            <a:endParaRPr sz="2600">
              <a:latin typeface="Carlito"/>
              <a:cs typeface="Carlito"/>
            </a:endParaRPr>
          </a:p>
          <a:p>
            <a:pPr marL="553085" algn="just">
              <a:lnSpc>
                <a:spcPts val="2965"/>
              </a:lnSpc>
            </a:pPr>
            <a:r>
              <a:rPr sz="2600" spc="-40" dirty="0">
                <a:latin typeface="Carlito"/>
                <a:cs typeface="Carlito"/>
              </a:rPr>
              <a:t>ke </a:t>
            </a:r>
            <a:r>
              <a:rPr sz="2600" spc="-10" dirty="0">
                <a:latin typeface="Carlito"/>
                <a:cs typeface="Carlito"/>
              </a:rPr>
              <a:t>tempat</a:t>
            </a:r>
            <a:r>
              <a:rPr sz="2600" spc="1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pelayanan</a:t>
            </a:r>
            <a:endParaRPr sz="2600">
              <a:latin typeface="Carlito"/>
              <a:cs typeface="Carlito"/>
            </a:endParaRPr>
          </a:p>
          <a:p>
            <a:pPr marL="553085" marR="5080" indent="-541020" algn="just">
              <a:lnSpc>
                <a:spcPts val="2810"/>
              </a:lnSpc>
              <a:spcBef>
                <a:spcPts val="1050"/>
              </a:spcBef>
              <a:buAutoNum type="arabicParenR" startAt="2"/>
              <a:tabLst>
                <a:tab pos="553720" algn="l"/>
              </a:tabLst>
            </a:pPr>
            <a:r>
              <a:rPr sz="2600" spc="-10" dirty="0">
                <a:latin typeface="Carlito"/>
                <a:cs typeface="Carlito"/>
              </a:rPr>
              <a:t>Saat </a:t>
            </a:r>
            <a:r>
              <a:rPr sz="2600" spc="-15" dirty="0">
                <a:latin typeface="Carlito"/>
                <a:cs typeface="Carlito"/>
              </a:rPr>
              <a:t>pelayanan,  </a:t>
            </a:r>
            <a:r>
              <a:rPr sz="2600" i="1" spc="-5" dirty="0">
                <a:latin typeface="Carlito"/>
                <a:cs typeface="Carlito"/>
              </a:rPr>
              <a:t>vaccine </a:t>
            </a:r>
            <a:r>
              <a:rPr sz="2600" i="1" spc="-10" dirty="0">
                <a:latin typeface="Carlito"/>
                <a:cs typeface="Carlito"/>
              </a:rPr>
              <a:t>carrier </a:t>
            </a:r>
            <a:r>
              <a:rPr sz="2600" spc="-10" dirty="0">
                <a:latin typeface="Carlito"/>
                <a:cs typeface="Carlito"/>
              </a:rPr>
              <a:t>jangan </a:t>
            </a:r>
            <a:r>
              <a:rPr sz="2600" spc="-5" dirty="0">
                <a:latin typeface="Carlito"/>
                <a:cs typeface="Carlito"/>
              </a:rPr>
              <a:t>terpapar </a:t>
            </a:r>
            <a:r>
              <a:rPr sz="2600" spc="-10" dirty="0">
                <a:latin typeface="Carlito"/>
                <a:cs typeface="Carlito"/>
              </a:rPr>
              <a:t>matahari </a:t>
            </a:r>
            <a:r>
              <a:rPr sz="2600" spc="-5" dirty="0">
                <a:latin typeface="Carlito"/>
                <a:cs typeface="Carlito"/>
              </a:rPr>
              <a:t>langsung. </a:t>
            </a:r>
            <a:r>
              <a:rPr sz="2600" spc="-20" dirty="0">
                <a:latin typeface="Carlito"/>
                <a:cs typeface="Carlito"/>
              </a:rPr>
              <a:t>Pastikan  </a:t>
            </a:r>
            <a:r>
              <a:rPr sz="2600" i="1" spc="-5" dirty="0">
                <a:latin typeface="Carlito"/>
                <a:cs typeface="Carlito"/>
              </a:rPr>
              <a:t>vaccine carrier </a:t>
            </a:r>
            <a:r>
              <a:rPr sz="2600" spc="-5" dirty="0">
                <a:latin typeface="Carlito"/>
                <a:cs typeface="Carlito"/>
              </a:rPr>
              <a:t>dalam </a:t>
            </a:r>
            <a:r>
              <a:rPr sz="2600" spc="-10" dirty="0">
                <a:latin typeface="Carlito"/>
                <a:cs typeface="Carlito"/>
              </a:rPr>
              <a:t>keadaan </a:t>
            </a:r>
            <a:r>
              <a:rPr sz="2600" spc="-15" dirty="0">
                <a:latin typeface="Carlito"/>
                <a:cs typeface="Carlito"/>
              </a:rPr>
              <a:t>bersih </a:t>
            </a:r>
            <a:r>
              <a:rPr sz="2600" spc="-10" dirty="0">
                <a:latin typeface="Carlito"/>
                <a:cs typeface="Carlito"/>
              </a:rPr>
              <a:t>sebelum digunakan. </a:t>
            </a:r>
            <a:r>
              <a:rPr sz="2600" spc="-30" dirty="0">
                <a:latin typeface="Carlito"/>
                <a:cs typeface="Carlito"/>
              </a:rPr>
              <a:t>Vaksin </a:t>
            </a:r>
            <a:r>
              <a:rPr sz="2600" spc="-10" dirty="0">
                <a:latin typeface="Carlito"/>
                <a:cs typeface="Carlito"/>
              </a:rPr>
              <a:t>yang </a:t>
            </a:r>
            <a:r>
              <a:rPr sz="2600" spc="-5" dirty="0">
                <a:latin typeface="Carlito"/>
                <a:cs typeface="Carlito"/>
              </a:rPr>
              <a:t>sudah  </a:t>
            </a:r>
            <a:r>
              <a:rPr sz="2600" spc="-10" dirty="0">
                <a:latin typeface="Carlito"/>
                <a:cs typeface="Carlito"/>
              </a:rPr>
              <a:t>dipakai ditempatkan </a:t>
            </a:r>
            <a:r>
              <a:rPr sz="2600" spc="-5" dirty="0">
                <a:latin typeface="Carlito"/>
                <a:cs typeface="Carlito"/>
              </a:rPr>
              <a:t>pada busa penutup </a:t>
            </a:r>
            <a:r>
              <a:rPr sz="2600" i="1" spc="-5" dirty="0">
                <a:latin typeface="Carlito"/>
                <a:cs typeface="Carlito"/>
              </a:rPr>
              <a:t>vaccine carrier</a:t>
            </a:r>
            <a:r>
              <a:rPr sz="2600" spc="-5" dirty="0">
                <a:latin typeface="Carlito"/>
                <a:cs typeface="Carlito"/>
              </a:rPr>
              <a:t>, </a:t>
            </a:r>
            <a:r>
              <a:rPr sz="2600" spc="-10" dirty="0">
                <a:latin typeface="Carlito"/>
                <a:cs typeface="Carlito"/>
              </a:rPr>
              <a:t>sedangkan </a:t>
            </a:r>
            <a:r>
              <a:rPr sz="2600" spc="-15" dirty="0">
                <a:latin typeface="Carlito"/>
                <a:cs typeface="Carlito"/>
              </a:rPr>
              <a:t>vaksin yang </a:t>
            </a:r>
            <a:r>
              <a:rPr sz="2600" spc="55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belum </a:t>
            </a:r>
            <a:r>
              <a:rPr sz="2600" spc="-10" dirty="0">
                <a:latin typeface="Carlito"/>
                <a:cs typeface="Carlito"/>
              </a:rPr>
              <a:t>dipakai </a:t>
            </a:r>
            <a:r>
              <a:rPr sz="2600" spc="-15" dirty="0">
                <a:latin typeface="Carlito"/>
                <a:cs typeface="Carlito"/>
              </a:rPr>
              <a:t>tetap </a:t>
            </a:r>
            <a:r>
              <a:rPr sz="2600" spc="-5" dirty="0">
                <a:latin typeface="Carlito"/>
                <a:cs typeface="Carlito"/>
              </a:rPr>
              <a:t>disimpan di dalam </a:t>
            </a:r>
            <a:r>
              <a:rPr sz="2600" i="1" spc="-5" dirty="0">
                <a:latin typeface="Carlito"/>
                <a:cs typeface="Carlito"/>
              </a:rPr>
              <a:t>vaccine</a:t>
            </a:r>
            <a:r>
              <a:rPr sz="2600" i="1" spc="-35" dirty="0">
                <a:latin typeface="Carlito"/>
                <a:cs typeface="Carlito"/>
              </a:rPr>
              <a:t> carrier.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2035" y="76200"/>
            <a:ext cx="8769858" cy="11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4173" y="243586"/>
            <a:ext cx="8084184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5" dirty="0"/>
              <a:t>Pengelolaan </a:t>
            </a:r>
            <a:r>
              <a:rPr sz="3800" spc="-45" dirty="0"/>
              <a:t>Vaksin </a:t>
            </a:r>
            <a:r>
              <a:rPr sz="3800" dirty="0"/>
              <a:t>pada </a:t>
            </a:r>
            <a:r>
              <a:rPr sz="3800" spc="-15" dirty="0"/>
              <a:t>saat</a:t>
            </a:r>
            <a:r>
              <a:rPr sz="3800" spc="5" dirty="0"/>
              <a:t> </a:t>
            </a:r>
            <a:r>
              <a:rPr sz="3800" spc="-25" dirty="0"/>
              <a:t>Pelayanan</a:t>
            </a:r>
            <a:endParaRPr sz="3800"/>
          </a:p>
        </p:txBody>
      </p:sp>
      <p:sp>
        <p:nvSpPr>
          <p:cNvPr id="6" name="object 6"/>
          <p:cNvSpPr/>
          <p:nvPr/>
        </p:nvSpPr>
        <p:spPr>
          <a:xfrm>
            <a:off x="2363723" y="4379974"/>
            <a:ext cx="7464552" cy="2383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17675"/>
            <a:ext cx="11734800" cy="5213985"/>
          </a:xfrm>
          <a:custGeom>
            <a:avLst/>
            <a:gdLst/>
            <a:ahLst/>
            <a:cxnLst/>
            <a:rect l="l" t="t" r="r" b="b"/>
            <a:pathLst>
              <a:path w="11734800" h="5213985">
                <a:moveTo>
                  <a:pt x="11734800" y="0"/>
                </a:moveTo>
                <a:lnTo>
                  <a:pt x="0" y="0"/>
                </a:lnTo>
                <a:lnTo>
                  <a:pt x="0" y="5213604"/>
                </a:lnTo>
                <a:lnTo>
                  <a:pt x="11734800" y="5213604"/>
                </a:lnTo>
                <a:lnTo>
                  <a:pt x="1173480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540" y="1193037"/>
            <a:ext cx="11692255" cy="32137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78485" marR="68580" indent="-515620" algn="just">
              <a:lnSpc>
                <a:spcPts val="2700"/>
              </a:lnSpc>
              <a:spcBef>
                <a:spcPts val="434"/>
              </a:spcBef>
              <a:buAutoNum type="arabicParenR" startAt="4"/>
              <a:tabLst>
                <a:tab pos="579120" algn="l"/>
              </a:tabLst>
            </a:pPr>
            <a:r>
              <a:rPr sz="2500" spc="-35" dirty="0">
                <a:latin typeface="Carlito"/>
                <a:cs typeface="Carlito"/>
              </a:rPr>
              <a:t>Vaksin </a:t>
            </a:r>
            <a:r>
              <a:rPr sz="2500" spc="-15" dirty="0">
                <a:latin typeface="Carlito"/>
                <a:cs typeface="Carlito"/>
              </a:rPr>
              <a:t>yang akan </a:t>
            </a:r>
            <a:r>
              <a:rPr sz="2500" spc="-10" dirty="0">
                <a:latin typeface="Carlito"/>
                <a:cs typeface="Carlito"/>
              </a:rPr>
              <a:t>dipakai harus </a:t>
            </a:r>
            <a:r>
              <a:rPr sz="2500" spc="-15" dirty="0">
                <a:latin typeface="Carlito"/>
                <a:cs typeface="Carlito"/>
              </a:rPr>
              <a:t>dipantau kualitasnya dengan </a:t>
            </a:r>
            <a:r>
              <a:rPr sz="2500" spc="-5" dirty="0">
                <a:latin typeface="Carlito"/>
                <a:cs typeface="Carlito"/>
              </a:rPr>
              <a:t>memperhatikan: </a:t>
            </a:r>
            <a:r>
              <a:rPr sz="2500" dirty="0">
                <a:latin typeface="Carlito"/>
                <a:cs typeface="Carlito"/>
              </a:rPr>
              <a:t>label  </a:t>
            </a:r>
            <a:r>
              <a:rPr sz="2500" spc="-5" dirty="0">
                <a:latin typeface="Carlito"/>
                <a:cs typeface="Carlito"/>
              </a:rPr>
              <a:t>masih ada, tidak </a:t>
            </a:r>
            <a:r>
              <a:rPr sz="2500" spc="-10" dirty="0">
                <a:latin typeface="Carlito"/>
                <a:cs typeface="Carlito"/>
              </a:rPr>
              <a:t>terendam </a:t>
            </a:r>
            <a:r>
              <a:rPr sz="2500" spc="-55" dirty="0">
                <a:latin typeface="Carlito"/>
                <a:cs typeface="Carlito"/>
              </a:rPr>
              <a:t>air, </a:t>
            </a:r>
            <a:r>
              <a:rPr sz="2500" spc="-10" dirty="0">
                <a:latin typeface="Carlito"/>
                <a:cs typeface="Carlito"/>
              </a:rPr>
              <a:t>disimpan </a:t>
            </a:r>
            <a:r>
              <a:rPr sz="2500" spc="-5" dirty="0">
                <a:latin typeface="Carlito"/>
                <a:cs typeface="Carlito"/>
              </a:rPr>
              <a:t>dalam </a:t>
            </a:r>
            <a:r>
              <a:rPr sz="2500" spc="-10" dirty="0">
                <a:latin typeface="Carlito"/>
                <a:cs typeface="Carlito"/>
              </a:rPr>
              <a:t>suhu 2-8 </a:t>
            </a:r>
            <a:r>
              <a:rPr sz="2475" spc="-7" baseline="25252" dirty="0">
                <a:latin typeface="Carlito"/>
                <a:cs typeface="Carlito"/>
              </a:rPr>
              <a:t>o</a:t>
            </a:r>
            <a:r>
              <a:rPr sz="2500" spc="-5" dirty="0">
                <a:latin typeface="Carlito"/>
                <a:cs typeface="Carlito"/>
              </a:rPr>
              <a:t>C, </a:t>
            </a:r>
            <a:r>
              <a:rPr sz="2500" spc="-10" dirty="0">
                <a:latin typeface="Carlito"/>
                <a:cs typeface="Carlito"/>
              </a:rPr>
              <a:t>belum</a:t>
            </a:r>
            <a:r>
              <a:rPr sz="2500" spc="250" dirty="0">
                <a:latin typeface="Carlito"/>
                <a:cs typeface="Carlito"/>
              </a:rPr>
              <a:t> </a:t>
            </a:r>
            <a:r>
              <a:rPr sz="2500" spc="-15" dirty="0">
                <a:latin typeface="Carlito"/>
                <a:cs typeface="Carlito"/>
              </a:rPr>
              <a:t>kadaluarsa.</a:t>
            </a:r>
            <a:endParaRPr sz="2500">
              <a:latin typeface="Carlito"/>
              <a:cs typeface="Carlito"/>
            </a:endParaRPr>
          </a:p>
          <a:p>
            <a:pPr marL="578485" marR="69850" indent="-515620" algn="just">
              <a:lnSpc>
                <a:spcPts val="2700"/>
              </a:lnSpc>
              <a:spcBef>
                <a:spcPts val="1600"/>
              </a:spcBef>
              <a:buAutoNum type="arabicParenR" startAt="4"/>
              <a:tabLst>
                <a:tab pos="579120" algn="l"/>
              </a:tabLst>
            </a:pPr>
            <a:r>
              <a:rPr sz="2500" spc="-35" dirty="0">
                <a:latin typeface="Carlito"/>
                <a:cs typeface="Carlito"/>
              </a:rPr>
              <a:t>Vaksin </a:t>
            </a:r>
            <a:r>
              <a:rPr sz="2500" spc="-15" dirty="0">
                <a:latin typeface="Carlito"/>
                <a:cs typeface="Carlito"/>
              </a:rPr>
              <a:t>yang </a:t>
            </a:r>
            <a:r>
              <a:rPr sz="2500" spc="-10" dirty="0">
                <a:latin typeface="Carlito"/>
                <a:cs typeface="Carlito"/>
              </a:rPr>
              <a:t>belum </a:t>
            </a:r>
            <a:r>
              <a:rPr sz="2500" spc="-15" dirty="0">
                <a:latin typeface="Carlito"/>
                <a:cs typeface="Carlito"/>
              </a:rPr>
              <a:t>terbuka </a:t>
            </a:r>
            <a:r>
              <a:rPr sz="2500" spc="-10" dirty="0">
                <a:latin typeface="Carlito"/>
                <a:cs typeface="Carlito"/>
              </a:rPr>
              <a:t>diberi tanda dan </a:t>
            </a:r>
            <a:r>
              <a:rPr sz="2500" spc="-15" dirty="0">
                <a:latin typeface="Carlito"/>
                <a:cs typeface="Carlito"/>
              </a:rPr>
              <a:t>dibawa kembali </a:t>
            </a:r>
            <a:r>
              <a:rPr sz="2500" spc="-45" dirty="0">
                <a:latin typeface="Carlito"/>
                <a:cs typeface="Carlito"/>
              </a:rPr>
              <a:t>ke </a:t>
            </a:r>
            <a:r>
              <a:rPr sz="2500" spc="-5" dirty="0">
                <a:latin typeface="Carlito"/>
                <a:cs typeface="Carlito"/>
              </a:rPr>
              <a:t>ruang </a:t>
            </a:r>
            <a:r>
              <a:rPr sz="2500" spc="-10" dirty="0">
                <a:latin typeface="Carlito"/>
                <a:cs typeface="Carlito"/>
              </a:rPr>
              <a:t>penyimpanan  untuk </a:t>
            </a:r>
            <a:r>
              <a:rPr sz="2500" spc="-5" dirty="0">
                <a:latin typeface="Carlito"/>
                <a:cs typeface="Carlito"/>
              </a:rPr>
              <a:t>disimpan di </a:t>
            </a:r>
            <a:r>
              <a:rPr sz="2500" dirty="0">
                <a:latin typeface="Carlito"/>
                <a:cs typeface="Carlito"/>
              </a:rPr>
              <a:t>dalam </a:t>
            </a:r>
            <a:r>
              <a:rPr sz="2500" i="1" spc="-5" dirty="0">
                <a:latin typeface="Carlito"/>
                <a:cs typeface="Carlito"/>
              </a:rPr>
              <a:t>vaccine refrigerator </a:t>
            </a:r>
            <a:r>
              <a:rPr sz="2500" spc="-10" dirty="0">
                <a:latin typeface="Carlito"/>
                <a:cs typeface="Carlito"/>
              </a:rPr>
              <a:t>pada suhu </a:t>
            </a:r>
            <a:r>
              <a:rPr sz="2500" spc="-5" dirty="0">
                <a:latin typeface="Carlito"/>
                <a:cs typeface="Carlito"/>
              </a:rPr>
              <a:t>2 - 8</a:t>
            </a:r>
            <a:r>
              <a:rPr sz="2475" spc="-7" baseline="25252" dirty="0">
                <a:latin typeface="Carlito"/>
                <a:cs typeface="Carlito"/>
              </a:rPr>
              <a:t>o</a:t>
            </a:r>
            <a:r>
              <a:rPr sz="2500" spc="-5" dirty="0">
                <a:latin typeface="Carlito"/>
                <a:cs typeface="Carlito"/>
              </a:rPr>
              <a:t>C. </a:t>
            </a:r>
            <a:r>
              <a:rPr sz="2500" spc="-35" dirty="0">
                <a:latin typeface="Carlito"/>
                <a:cs typeface="Carlito"/>
              </a:rPr>
              <a:t>Vaksin </a:t>
            </a:r>
            <a:r>
              <a:rPr sz="2500" spc="-15" dirty="0">
                <a:latin typeface="Carlito"/>
                <a:cs typeface="Carlito"/>
              </a:rPr>
              <a:t>tersebut  </a:t>
            </a:r>
            <a:r>
              <a:rPr sz="2500" spc="-10" dirty="0">
                <a:latin typeface="Carlito"/>
                <a:cs typeface="Carlito"/>
              </a:rPr>
              <a:t>didahulukan penggunaannya pada </a:t>
            </a:r>
            <a:r>
              <a:rPr sz="2500" spc="-15" dirty="0">
                <a:latin typeface="Carlito"/>
                <a:cs typeface="Carlito"/>
              </a:rPr>
              <a:t>pelayanan</a:t>
            </a:r>
            <a:r>
              <a:rPr sz="2500" spc="100" dirty="0">
                <a:latin typeface="Carlito"/>
                <a:cs typeface="Carlito"/>
              </a:rPr>
              <a:t> </a:t>
            </a:r>
            <a:r>
              <a:rPr sz="2500" spc="-15" dirty="0">
                <a:latin typeface="Carlito"/>
                <a:cs typeface="Carlito"/>
              </a:rPr>
              <a:t>berikutnya.</a:t>
            </a:r>
            <a:endParaRPr sz="2500">
              <a:latin typeface="Carlito"/>
              <a:cs typeface="Carlito"/>
            </a:endParaRPr>
          </a:p>
          <a:p>
            <a:pPr marL="578485" marR="68580" indent="-515620" algn="just">
              <a:lnSpc>
                <a:spcPts val="2700"/>
              </a:lnSpc>
              <a:spcBef>
                <a:spcPts val="1610"/>
              </a:spcBef>
              <a:buAutoNum type="arabicParenR" startAt="4"/>
              <a:tabLst>
                <a:tab pos="579120" algn="l"/>
              </a:tabLst>
            </a:pPr>
            <a:r>
              <a:rPr sz="2500" spc="-10" dirty="0">
                <a:latin typeface="Carlito"/>
                <a:cs typeface="Carlito"/>
              </a:rPr>
              <a:t>Untuk </a:t>
            </a:r>
            <a:r>
              <a:rPr sz="2500" spc="-15" dirty="0">
                <a:latin typeface="Carlito"/>
                <a:cs typeface="Carlito"/>
              </a:rPr>
              <a:t>vaksin dengan kemasan </a:t>
            </a:r>
            <a:r>
              <a:rPr sz="2500" spc="-5" dirty="0">
                <a:latin typeface="Carlito"/>
                <a:cs typeface="Carlito"/>
              </a:rPr>
              <a:t>multidosis, </a:t>
            </a:r>
            <a:r>
              <a:rPr sz="2500" b="1" spc="-10" dirty="0">
                <a:latin typeface="Carlito"/>
                <a:cs typeface="Carlito"/>
              </a:rPr>
              <a:t>penting untuk mencantumkan tanggal </a:t>
            </a:r>
            <a:r>
              <a:rPr sz="2500" b="1" spc="-5" dirty="0">
                <a:latin typeface="Carlito"/>
                <a:cs typeface="Carlito"/>
              </a:rPr>
              <a:t>dan  </a:t>
            </a:r>
            <a:r>
              <a:rPr sz="2500" b="1" spc="-10" dirty="0">
                <a:latin typeface="Carlito"/>
                <a:cs typeface="Carlito"/>
              </a:rPr>
              <a:t>waktu pertama </a:t>
            </a:r>
            <a:r>
              <a:rPr sz="2500" b="1" spc="-15" dirty="0">
                <a:latin typeface="Carlito"/>
                <a:cs typeface="Carlito"/>
              </a:rPr>
              <a:t>kali</a:t>
            </a:r>
            <a:r>
              <a:rPr sz="2500" b="1" spc="535" dirty="0">
                <a:latin typeface="Carlito"/>
                <a:cs typeface="Carlito"/>
              </a:rPr>
              <a:t> </a:t>
            </a:r>
            <a:r>
              <a:rPr sz="2500" b="1" spc="-15" dirty="0">
                <a:latin typeface="Carlito"/>
                <a:cs typeface="Carlito"/>
              </a:rPr>
              <a:t>vaksin  </a:t>
            </a:r>
            <a:r>
              <a:rPr sz="2500" b="1" spc="-10" dirty="0">
                <a:latin typeface="Carlito"/>
                <a:cs typeface="Carlito"/>
              </a:rPr>
              <a:t>dibuka</a:t>
            </a:r>
            <a:r>
              <a:rPr sz="2500" spc="-10" dirty="0">
                <a:latin typeface="Carlito"/>
                <a:cs typeface="Carlito"/>
              </a:rPr>
              <a:t>. </a:t>
            </a:r>
            <a:r>
              <a:rPr sz="2500" spc="-35" dirty="0">
                <a:latin typeface="Carlito"/>
                <a:cs typeface="Carlito"/>
              </a:rPr>
              <a:t>Vaksin </a:t>
            </a:r>
            <a:r>
              <a:rPr sz="2500" spc="-15" dirty="0">
                <a:latin typeface="Carlito"/>
                <a:cs typeface="Carlito"/>
              </a:rPr>
              <a:t>COVID-19 yang  </a:t>
            </a:r>
            <a:r>
              <a:rPr sz="2500" spc="-5" dirty="0">
                <a:latin typeface="Carlito"/>
                <a:cs typeface="Carlito"/>
              </a:rPr>
              <a:t>sudah </a:t>
            </a:r>
            <a:r>
              <a:rPr sz="2500" spc="-15" dirty="0">
                <a:latin typeface="Carlito"/>
                <a:cs typeface="Carlito"/>
              </a:rPr>
              <a:t>dibuka  </a:t>
            </a:r>
            <a:r>
              <a:rPr sz="2500" spc="-10" dirty="0">
                <a:latin typeface="Carlito"/>
                <a:cs typeface="Carlito"/>
              </a:rPr>
              <a:t>dapat  bertahan </a:t>
            </a:r>
            <a:r>
              <a:rPr sz="2500" b="1" spc="-5" dirty="0">
                <a:latin typeface="Carlito"/>
                <a:cs typeface="Carlito"/>
              </a:rPr>
              <a:t>selama 6 </a:t>
            </a:r>
            <a:r>
              <a:rPr sz="2500" b="1" spc="-10" dirty="0">
                <a:latin typeface="Carlito"/>
                <a:cs typeface="Carlito"/>
              </a:rPr>
              <a:t>jam </a:t>
            </a:r>
            <a:r>
              <a:rPr sz="2500" spc="-5" dirty="0">
                <a:latin typeface="Carlito"/>
                <a:cs typeface="Carlito"/>
              </a:rPr>
              <a:t>dalam </a:t>
            </a:r>
            <a:r>
              <a:rPr sz="2500" i="1" spc="-5" dirty="0">
                <a:latin typeface="Carlito"/>
                <a:cs typeface="Carlito"/>
              </a:rPr>
              <a:t>vaccine</a:t>
            </a:r>
            <a:r>
              <a:rPr sz="2500" i="1" spc="95" dirty="0">
                <a:latin typeface="Carlito"/>
                <a:cs typeface="Carlito"/>
              </a:rPr>
              <a:t> </a:t>
            </a:r>
            <a:r>
              <a:rPr sz="2500" i="1" spc="-5" dirty="0">
                <a:latin typeface="Carlito"/>
                <a:cs typeface="Carlito"/>
              </a:rPr>
              <a:t>carrier</a:t>
            </a:r>
            <a:r>
              <a:rPr sz="2500" spc="-5" dirty="0">
                <a:latin typeface="Carlito"/>
                <a:cs typeface="Carlito"/>
              </a:rPr>
              <a:t>.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4546168"/>
            <a:ext cx="177418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  <a:tab pos="1282065" algn="l"/>
              </a:tabLst>
            </a:pPr>
            <a:r>
              <a:rPr sz="2500" spc="-10" dirty="0">
                <a:latin typeface="Carlito"/>
                <a:cs typeface="Carlito"/>
              </a:rPr>
              <a:t>7)	Saat	sesi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452" y="4889753"/>
            <a:ext cx="27673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1555" algn="l"/>
              </a:tabLst>
            </a:pPr>
            <a:r>
              <a:rPr sz="2500" spc="-5" dirty="0">
                <a:latin typeface="Carlito"/>
                <a:cs typeface="Carlito"/>
              </a:rPr>
              <a:t>men</a:t>
            </a:r>
            <a:r>
              <a:rPr sz="2500" spc="-15" dirty="0">
                <a:latin typeface="Carlito"/>
                <a:cs typeface="Carlito"/>
              </a:rPr>
              <a:t>g</a:t>
            </a:r>
            <a:r>
              <a:rPr sz="2500" spc="-5" dirty="0">
                <a:latin typeface="Carlito"/>
                <a:cs typeface="Carlito"/>
              </a:rPr>
              <a:t>e</a:t>
            </a:r>
            <a:r>
              <a:rPr sz="2500" spc="10" dirty="0">
                <a:latin typeface="Carlito"/>
                <a:cs typeface="Carlito"/>
              </a:rPr>
              <a:t>m</a:t>
            </a:r>
            <a:r>
              <a:rPr sz="2500" spc="-10" dirty="0">
                <a:latin typeface="Carlito"/>
                <a:cs typeface="Carlito"/>
              </a:rPr>
              <a:t>bali</a:t>
            </a:r>
            <a:r>
              <a:rPr sz="2500" spc="-45" dirty="0">
                <a:latin typeface="Carlito"/>
                <a:cs typeface="Carlito"/>
              </a:rPr>
              <a:t>k</a:t>
            </a:r>
            <a:r>
              <a:rPr sz="2500" spc="-5" dirty="0">
                <a:latin typeface="Carlito"/>
                <a:cs typeface="Carlito"/>
              </a:rPr>
              <a:t>an</a:t>
            </a:r>
            <a:r>
              <a:rPr sz="2500" dirty="0">
                <a:latin typeface="Carlito"/>
                <a:cs typeface="Carlito"/>
              </a:rPr>
              <a:t>	</a:t>
            </a:r>
            <a:r>
              <a:rPr sz="2500" spc="-10" dirty="0">
                <a:latin typeface="Carlito"/>
                <a:cs typeface="Carlito"/>
              </a:rPr>
              <a:t>sisa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5266" y="4546168"/>
            <a:ext cx="8667750" cy="7499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530350" marR="5080" indent="-1518285">
              <a:lnSpc>
                <a:spcPts val="2700"/>
              </a:lnSpc>
              <a:spcBef>
                <a:spcPts val="434"/>
              </a:spcBef>
              <a:tabLst>
                <a:tab pos="1535430" algn="l"/>
                <a:tab pos="2510790" algn="l"/>
                <a:tab pos="2534920" algn="l"/>
                <a:tab pos="3352165" algn="l"/>
                <a:tab pos="3574415" algn="l"/>
                <a:tab pos="4377690" algn="l"/>
                <a:tab pos="4554220" algn="l"/>
                <a:tab pos="5450840" algn="l"/>
                <a:tab pos="5789295" algn="l"/>
                <a:tab pos="6146165" algn="l"/>
                <a:tab pos="7005320" algn="l"/>
                <a:tab pos="7313295" algn="l"/>
                <a:tab pos="8372475" algn="l"/>
              </a:tabLst>
            </a:pPr>
            <a:r>
              <a:rPr sz="2500" spc="-10" dirty="0">
                <a:latin typeface="Carlito"/>
                <a:cs typeface="Carlito"/>
              </a:rPr>
              <a:t>pel</a:t>
            </a:r>
            <a:r>
              <a:rPr sz="2500" spc="-50" dirty="0">
                <a:latin typeface="Carlito"/>
                <a:cs typeface="Carlito"/>
              </a:rPr>
              <a:t>a</a:t>
            </a:r>
            <a:r>
              <a:rPr sz="2500" spc="-45" dirty="0">
                <a:latin typeface="Carlito"/>
                <a:cs typeface="Carlito"/>
              </a:rPr>
              <a:t>y</a:t>
            </a:r>
            <a:r>
              <a:rPr sz="2500" spc="5" dirty="0">
                <a:latin typeface="Carlito"/>
                <a:cs typeface="Carlito"/>
              </a:rPr>
              <a:t>a</a:t>
            </a:r>
            <a:r>
              <a:rPr sz="2500" spc="-10" dirty="0">
                <a:latin typeface="Carlito"/>
                <a:cs typeface="Carlito"/>
              </a:rPr>
              <a:t>na</a:t>
            </a:r>
            <a:r>
              <a:rPr sz="2500" spc="-5" dirty="0">
                <a:latin typeface="Carlito"/>
                <a:cs typeface="Carlito"/>
              </a:rPr>
              <a:t>n</a:t>
            </a:r>
            <a:r>
              <a:rPr sz="2500" dirty="0">
                <a:latin typeface="Carlito"/>
                <a:cs typeface="Carlito"/>
              </a:rPr>
              <a:t>		</a:t>
            </a:r>
            <a:r>
              <a:rPr sz="2500" spc="-10" dirty="0">
                <a:latin typeface="Carlito"/>
                <a:cs typeface="Carlito"/>
              </a:rPr>
              <a:t>s</a:t>
            </a:r>
            <a:r>
              <a:rPr sz="2500" spc="-15" dirty="0">
                <a:latin typeface="Carlito"/>
                <a:cs typeface="Carlito"/>
              </a:rPr>
              <a:t>u</a:t>
            </a:r>
            <a:r>
              <a:rPr sz="2500" spc="-10" dirty="0">
                <a:latin typeface="Carlito"/>
                <a:cs typeface="Carlito"/>
              </a:rPr>
              <a:t>da</a:t>
            </a:r>
            <a:r>
              <a:rPr sz="2500" spc="-5" dirty="0">
                <a:latin typeface="Carlito"/>
                <a:cs typeface="Carlito"/>
              </a:rPr>
              <a:t>h</a:t>
            </a:r>
            <a:r>
              <a:rPr sz="2500" dirty="0">
                <a:latin typeface="Carlito"/>
                <a:cs typeface="Carlito"/>
              </a:rPr>
              <a:t>	</a:t>
            </a:r>
            <a:r>
              <a:rPr sz="2500" spc="-10" dirty="0">
                <a:latin typeface="Carlito"/>
                <a:cs typeface="Carlito"/>
              </a:rPr>
              <a:t>sel</a:t>
            </a:r>
            <a:r>
              <a:rPr sz="2500" spc="5" dirty="0">
                <a:latin typeface="Carlito"/>
                <a:cs typeface="Carlito"/>
              </a:rPr>
              <a:t>e</a:t>
            </a:r>
            <a:r>
              <a:rPr sz="2500" spc="-10" dirty="0">
                <a:latin typeface="Carlito"/>
                <a:cs typeface="Carlito"/>
              </a:rPr>
              <a:t>sa</a:t>
            </a:r>
            <a:r>
              <a:rPr sz="2500" spc="-5" dirty="0">
                <a:latin typeface="Carlito"/>
                <a:cs typeface="Carlito"/>
              </a:rPr>
              <a:t>i</a:t>
            </a:r>
            <a:r>
              <a:rPr sz="2500" dirty="0">
                <a:latin typeface="Carlito"/>
                <a:cs typeface="Carlito"/>
              </a:rPr>
              <a:t>	</a:t>
            </a:r>
            <a:r>
              <a:rPr sz="2500" spc="-10" dirty="0">
                <a:latin typeface="Carlito"/>
                <a:cs typeface="Carlito"/>
              </a:rPr>
              <a:t>s</a:t>
            </a:r>
            <a:r>
              <a:rPr sz="2500" spc="-20" dirty="0">
                <a:latin typeface="Carlito"/>
                <a:cs typeface="Carlito"/>
              </a:rPr>
              <a:t>e</a:t>
            </a:r>
            <a:r>
              <a:rPr sz="2500" spc="-5" dirty="0">
                <a:latin typeface="Carlito"/>
                <a:cs typeface="Carlito"/>
              </a:rPr>
              <a:t>ti</a:t>
            </a:r>
            <a:r>
              <a:rPr sz="2500" dirty="0">
                <a:latin typeface="Carlito"/>
                <a:cs typeface="Carlito"/>
              </a:rPr>
              <a:t>a</a:t>
            </a:r>
            <a:r>
              <a:rPr sz="2500" spc="-5" dirty="0">
                <a:latin typeface="Carlito"/>
                <a:cs typeface="Carlito"/>
              </a:rPr>
              <a:t>p</a:t>
            </a:r>
            <a:r>
              <a:rPr sz="2500" dirty="0">
                <a:latin typeface="Carlito"/>
                <a:cs typeface="Carlito"/>
              </a:rPr>
              <a:t>		</a:t>
            </a:r>
            <a:r>
              <a:rPr sz="2500" spc="-10" dirty="0">
                <a:latin typeface="Carlito"/>
                <a:cs typeface="Carlito"/>
              </a:rPr>
              <a:t>hari</a:t>
            </a:r>
            <a:r>
              <a:rPr sz="2500" spc="-55" dirty="0">
                <a:latin typeface="Carlito"/>
                <a:cs typeface="Carlito"/>
              </a:rPr>
              <a:t>n</a:t>
            </a:r>
            <a:r>
              <a:rPr sz="2500" spc="-45" dirty="0">
                <a:latin typeface="Carlito"/>
                <a:cs typeface="Carlito"/>
              </a:rPr>
              <a:t>y</a:t>
            </a:r>
            <a:r>
              <a:rPr sz="2500" spc="-5" dirty="0">
                <a:latin typeface="Carlito"/>
                <a:cs typeface="Carlito"/>
              </a:rPr>
              <a:t>a,</a:t>
            </a:r>
            <a:r>
              <a:rPr sz="2500" dirty="0">
                <a:latin typeface="Carlito"/>
                <a:cs typeface="Carlito"/>
              </a:rPr>
              <a:t>	</a:t>
            </a:r>
            <a:r>
              <a:rPr sz="2500" spc="-10" dirty="0">
                <a:latin typeface="Carlito"/>
                <a:cs typeface="Carlito"/>
              </a:rPr>
              <a:t>petu</a:t>
            </a:r>
            <a:r>
              <a:rPr sz="2500" spc="-60" dirty="0">
                <a:latin typeface="Carlito"/>
                <a:cs typeface="Carlito"/>
              </a:rPr>
              <a:t>g</a:t>
            </a:r>
            <a:r>
              <a:rPr sz="2500" spc="-5" dirty="0">
                <a:latin typeface="Carlito"/>
                <a:cs typeface="Carlito"/>
              </a:rPr>
              <a:t>as</a:t>
            </a:r>
            <a:r>
              <a:rPr sz="2500" dirty="0">
                <a:latin typeface="Carlito"/>
                <a:cs typeface="Carlito"/>
              </a:rPr>
              <a:t>	</a:t>
            </a:r>
            <a:r>
              <a:rPr sz="2500" spc="-10" dirty="0">
                <a:latin typeface="Carlito"/>
                <a:cs typeface="Carlito"/>
              </a:rPr>
              <a:t>ber</a:t>
            </a:r>
            <a:r>
              <a:rPr sz="2500" spc="-25" dirty="0">
                <a:latin typeface="Carlito"/>
                <a:cs typeface="Carlito"/>
              </a:rPr>
              <a:t>t</a:t>
            </a:r>
            <a:r>
              <a:rPr sz="2500" spc="-5" dirty="0">
                <a:latin typeface="Carlito"/>
                <a:cs typeface="Carlito"/>
              </a:rPr>
              <a:t>an</a:t>
            </a:r>
            <a:r>
              <a:rPr sz="2500" spc="15" dirty="0">
                <a:latin typeface="Carlito"/>
                <a:cs typeface="Carlito"/>
              </a:rPr>
              <a:t>g</a:t>
            </a:r>
            <a:r>
              <a:rPr sz="2500" spc="-5" dirty="0">
                <a:latin typeface="Carlito"/>
                <a:cs typeface="Carlito"/>
              </a:rPr>
              <a:t>gu</a:t>
            </a:r>
            <a:r>
              <a:rPr sz="2500" spc="-15" dirty="0">
                <a:latin typeface="Carlito"/>
                <a:cs typeface="Carlito"/>
              </a:rPr>
              <a:t>n</a:t>
            </a:r>
            <a:r>
              <a:rPr sz="2500" spc="-5" dirty="0">
                <a:latin typeface="Carlito"/>
                <a:cs typeface="Carlito"/>
              </a:rPr>
              <a:t>g  </a:t>
            </a:r>
            <a:r>
              <a:rPr sz="2500" spc="-40" dirty="0">
                <a:latin typeface="Carlito"/>
                <a:cs typeface="Carlito"/>
              </a:rPr>
              <a:t>v</a:t>
            </a:r>
            <a:r>
              <a:rPr sz="2500" spc="-5" dirty="0">
                <a:latin typeface="Carlito"/>
                <a:cs typeface="Carlito"/>
              </a:rPr>
              <a:t>a</a:t>
            </a:r>
            <a:r>
              <a:rPr sz="2500" spc="-20" dirty="0">
                <a:latin typeface="Carlito"/>
                <a:cs typeface="Carlito"/>
              </a:rPr>
              <a:t>k</a:t>
            </a:r>
            <a:r>
              <a:rPr sz="2500" spc="-10" dirty="0">
                <a:latin typeface="Carlito"/>
                <a:cs typeface="Carlito"/>
              </a:rPr>
              <a:t>si</a:t>
            </a:r>
            <a:r>
              <a:rPr sz="2500" spc="-5" dirty="0">
                <a:latin typeface="Carlito"/>
                <a:cs typeface="Carlito"/>
              </a:rPr>
              <a:t>n</a:t>
            </a:r>
            <a:r>
              <a:rPr sz="2500" dirty="0">
                <a:latin typeface="Carlito"/>
                <a:cs typeface="Carlito"/>
              </a:rPr>
              <a:t>		</a:t>
            </a:r>
            <a:r>
              <a:rPr sz="2500" spc="-45" dirty="0">
                <a:latin typeface="Carlito"/>
                <a:cs typeface="Carlito"/>
              </a:rPr>
              <a:t>y</a:t>
            </a:r>
            <a:r>
              <a:rPr sz="2500" spc="-5" dirty="0">
                <a:latin typeface="Carlito"/>
                <a:cs typeface="Carlito"/>
              </a:rPr>
              <a:t>ang</a:t>
            </a:r>
            <a:r>
              <a:rPr sz="2500" dirty="0">
                <a:latin typeface="Carlito"/>
                <a:cs typeface="Carlito"/>
              </a:rPr>
              <a:t>	</a:t>
            </a:r>
            <a:r>
              <a:rPr sz="2500" spc="-10" dirty="0">
                <a:latin typeface="Carlito"/>
                <a:cs typeface="Carlito"/>
              </a:rPr>
              <a:t>belu</a:t>
            </a:r>
            <a:r>
              <a:rPr sz="2500" spc="-5" dirty="0">
                <a:latin typeface="Carlito"/>
                <a:cs typeface="Carlito"/>
              </a:rPr>
              <a:t>m</a:t>
            </a:r>
            <a:r>
              <a:rPr sz="2500" dirty="0">
                <a:latin typeface="Carlito"/>
                <a:cs typeface="Carlito"/>
              </a:rPr>
              <a:t>	</a:t>
            </a:r>
            <a:r>
              <a:rPr sz="2500" spc="-10" dirty="0">
                <a:latin typeface="Carlito"/>
                <a:cs typeface="Carlito"/>
              </a:rPr>
              <a:t>d</a:t>
            </a:r>
            <a:r>
              <a:rPr sz="2500" dirty="0">
                <a:latin typeface="Carlito"/>
                <a:cs typeface="Carlito"/>
              </a:rPr>
              <a:t>i</a:t>
            </a:r>
            <a:r>
              <a:rPr sz="2500" spc="-10" dirty="0">
                <a:latin typeface="Carlito"/>
                <a:cs typeface="Carlito"/>
              </a:rPr>
              <a:t>bu</a:t>
            </a:r>
            <a:r>
              <a:rPr sz="2500" spc="-55" dirty="0">
                <a:latin typeface="Carlito"/>
                <a:cs typeface="Carlito"/>
              </a:rPr>
              <a:t>k</a:t>
            </a:r>
            <a:r>
              <a:rPr sz="2500" spc="-5" dirty="0">
                <a:latin typeface="Carlito"/>
                <a:cs typeface="Carlito"/>
              </a:rPr>
              <a:t>a</a:t>
            </a:r>
            <a:r>
              <a:rPr sz="2500" dirty="0">
                <a:latin typeface="Carlito"/>
                <a:cs typeface="Carlito"/>
              </a:rPr>
              <a:t>	</a:t>
            </a:r>
            <a:r>
              <a:rPr sz="2500" spc="-10" dirty="0">
                <a:latin typeface="Carlito"/>
                <a:cs typeface="Carlito"/>
              </a:rPr>
              <a:t>da</a:t>
            </a:r>
            <a:r>
              <a:rPr sz="2500" spc="-5" dirty="0">
                <a:latin typeface="Carlito"/>
                <a:cs typeface="Carlito"/>
              </a:rPr>
              <a:t>n</a:t>
            </a:r>
            <a:r>
              <a:rPr sz="2500" dirty="0">
                <a:latin typeface="Carlito"/>
                <a:cs typeface="Carlito"/>
              </a:rPr>
              <a:t>	</a:t>
            </a:r>
            <a:r>
              <a:rPr sz="2500" spc="-40" dirty="0">
                <a:latin typeface="Carlito"/>
                <a:cs typeface="Carlito"/>
              </a:rPr>
              <a:t>v</a:t>
            </a:r>
            <a:r>
              <a:rPr sz="2500" spc="-5" dirty="0">
                <a:latin typeface="Carlito"/>
                <a:cs typeface="Carlito"/>
              </a:rPr>
              <a:t>accine</a:t>
            </a:r>
            <a:r>
              <a:rPr sz="2500" dirty="0">
                <a:latin typeface="Carlito"/>
                <a:cs typeface="Carlito"/>
              </a:rPr>
              <a:t>	</a:t>
            </a:r>
            <a:r>
              <a:rPr sz="2500" spc="-30" dirty="0">
                <a:latin typeface="Carlito"/>
                <a:cs typeface="Carlito"/>
              </a:rPr>
              <a:t>c</a:t>
            </a:r>
            <a:r>
              <a:rPr sz="2500" spc="10" dirty="0">
                <a:latin typeface="Carlito"/>
                <a:cs typeface="Carlito"/>
              </a:rPr>
              <a:t>a</a:t>
            </a:r>
            <a:r>
              <a:rPr sz="2500" spc="-5" dirty="0">
                <a:latin typeface="Carlito"/>
                <a:cs typeface="Carlito"/>
              </a:rPr>
              <a:t>r</a:t>
            </a:r>
            <a:r>
              <a:rPr sz="2500" dirty="0">
                <a:latin typeface="Carlito"/>
                <a:cs typeface="Carlito"/>
              </a:rPr>
              <a:t>r</a:t>
            </a:r>
            <a:r>
              <a:rPr sz="2500" spc="-5" dirty="0">
                <a:latin typeface="Carlito"/>
                <a:cs typeface="Carlito"/>
              </a:rPr>
              <a:t>ier</a:t>
            </a:r>
            <a:r>
              <a:rPr sz="2500" dirty="0">
                <a:latin typeface="Carlito"/>
                <a:cs typeface="Carlito"/>
              </a:rPr>
              <a:t>	</a:t>
            </a:r>
            <a:r>
              <a:rPr sz="2500" spc="-85" dirty="0">
                <a:latin typeface="Carlito"/>
                <a:cs typeface="Carlito"/>
              </a:rPr>
              <a:t>ke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89640" y="4546168"/>
            <a:ext cx="796925" cy="7499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0005" marR="5080" indent="-27940">
              <a:lnSpc>
                <a:spcPts val="2700"/>
              </a:lnSpc>
              <a:spcBef>
                <a:spcPts val="434"/>
              </a:spcBef>
            </a:pPr>
            <a:r>
              <a:rPr sz="2500" spc="-10" dirty="0">
                <a:latin typeface="Carlito"/>
                <a:cs typeface="Carlito"/>
              </a:rPr>
              <a:t>ja</a:t>
            </a:r>
            <a:r>
              <a:rPr sz="2500" spc="-35" dirty="0">
                <a:latin typeface="Carlito"/>
                <a:cs typeface="Carlito"/>
              </a:rPr>
              <a:t>w</a:t>
            </a:r>
            <a:r>
              <a:rPr sz="2500" spc="-5" dirty="0">
                <a:latin typeface="Carlito"/>
                <a:cs typeface="Carlito"/>
              </a:rPr>
              <a:t>ab  r</a:t>
            </a:r>
            <a:r>
              <a:rPr sz="2500" spc="-15" dirty="0">
                <a:latin typeface="Carlito"/>
                <a:cs typeface="Carlito"/>
              </a:rPr>
              <a:t>u</a:t>
            </a:r>
            <a:r>
              <a:rPr sz="2500" spc="-5" dirty="0">
                <a:latin typeface="Carlito"/>
                <a:cs typeface="Carlito"/>
              </a:rPr>
              <a:t>ang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452" y="5232653"/>
            <a:ext cx="11063605" cy="14351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95"/>
              </a:spcBef>
            </a:pPr>
            <a:r>
              <a:rPr sz="2500" spc="-10" dirty="0">
                <a:latin typeface="Carlito"/>
                <a:cs typeface="Carlito"/>
              </a:rPr>
              <a:t>penyimpanan </a:t>
            </a:r>
            <a:r>
              <a:rPr sz="2500" spc="-5" dirty="0">
                <a:latin typeface="Carlito"/>
                <a:cs typeface="Carlito"/>
              </a:rPr>
              <a:t>di </a:t>
            </a:r>
            <a:r>
              <a:rPr sz="2500" spc="-15" dirty="0">
                <a:latin typeface="Carlito"/>
                <a:cs typeface="Carlito"/>
              </a:rPr>
              <a:t>puskesmas atau </a:t>
            </a:r>
            <a:r>
              <a:rPr sz="2500" spc="-10" dirty="0">
                <a:latin typeface="Carlito"/>
                <a:cs typeface="Carlito"/>
              </a:rPr>
              <a:t>fasilitas </a:t>
            </a:r>
            <a:r>
              <a:rPr sz="2500" spc="-15" dirty="0">
                <a:latin typeface="Carlito"/>
                <a:cs typeface="Carlito"/>
              </a:rPr>
              <a:t>pelayanan </a:t>
            </a:r>
            <a:r>
              <a:rPr sz="2500" spc="-20" dirty="0">
                <a:latin typeface="Carlito"/>
                <a:cs typeface="Carlito"/>
              </a:rPr>
              <a:t>kesehatan </a:t>
            </a:r>
            <a:r>
              <a:rPr sz="2500" spc="-5" dirty="0">
                <a:latin typeface="Carlito"/>
                <a:cs typeface="Carlito"/>
              </a:rPr>
              <a:t>sesuai </a:t>
            </a:r>
            <a:r>
              <a:rPr sz="2500" spc="-15" dirty="0">
                <a:latin typeface="Carlito"/>
                <a:cs typeface="Carlito"/>
              </a:rPr>
              <a:t>dengan </a:t>
            </a:r>
            <a:r>
              <a:rPr sz="2500" spc="-85" dirty="0">
                <a:latin typeface="Carlito"/>
                <a:cs typeface="Carlito"/>
              </a:rPr>
              <a:t>SOP,  </a:t>
            </a:r>
            <a:r>
              <a:rPr sz="2500" spc="-10" dirty="0">
                <a:latin typeface="Carlito"/>
                <a:cs typeface="Carlito"/>
              </a:rPr>
              <a:t>sedangkan </a:t>
            </a:r>
            <a:r>
              <a:rPr sz="2500" spc="-20" dirty="0">
                <a:latin typeface="Carlito"/>
                <a:cs typeface="Carlito"/>
              </a:rPr>
              <a:t>safety box </a:t>
            </a:r>
            <a:r>
              <a:rPr sz="2500" spc="-15" dirty="0">
                <a:latin typeface="Carlito"/>
                <a:cs typeface="Carlito"/>
              </a:rPr>
              <a:t>yang </a:t>
            </a:r>
            <a:r>
              <a:rPr sz="2500" spc="-5" dirty="0">
                <a:latin typeface="Carlito"/>
                <a:cs typeface="Carlito"/>
              </a:rPr>
              <a:t>telah terisi </a:t>
            </a:r>
            <a:r>
              <a:rPr sz="2500" spc="-10" dirty="0">
                <a:latin typeface="Carlito"/>
                <a:cs typeface="Carlito"/>
              </a:rPr>
              <a:t>disimpan </a:t>
            </a:r>
            <a:r>
              <a:rPr sz="2500" spc="-5" dirty="0">
                <a:latin typeface="Carlito"/>
                <a:cs typeface="Carlito"/>
              </a:rPr>
              <a:t>di </a:t>
            </a:r>
            <a:r>
              <a:rPr sz="2500" spc="-10" dirty="0">
                <a:latin typeface="Carlito"/>
                <a:cs typeface="Carlito"/>
              </a:rPr>
              <a:t>ruangan/tempat </a:t>
            </a:r>
            <a:r>
              <a:rPr sz="2500" spc="-5" dirty="0">
                <a:latin typeface="Carlito"/>
                <a:cs typeface="Carlito"/>
              </a:rPr>
              <a:t>khusus </a:t>
            </a:r>
            <a:r>
              <a:rPr sz="2500" spc="-15" dirty="0">
                <a:latin typeface="Carlito"/>
                <a:cs typeface="Carlito"/>
              </a:rPr>
              <a:t>yang  </a:t>
            </a:r>
            <a:r>
              <a:rPr sz="2500" spc="-10" dirty="0">
                <a:latin typeface="Carlito"/>
                <a:cs typeface="Carlito"/>
              </a:rPr>
              <a:t>diperuntukkan untuk menyimpan </a:t>
            </a:r>
            <a:r>
              <a:rPr sz="2500" spc="-15" dirty="0">
                <a:latin typeface="Carlito"/>
                <a:cs typeface="Carlito"/>
              </a:rPr>
              <a:t>sementara </a:t>
            </a:r>
            <a:r>
              <a:rPr sz="2500" spc="-5" dirty="0">
                <a:latin typeface="Carlito"/>
                <a:cs typeface="Carlito"/>
              </a:rPr>
              <a:t>limbah medis </a:t>
            </a:r>
            <a:r>
              <a:rPr sz="2500" spc="-10" dirty="0">
                <a:latin typeface="Carlito"/>
                <a:cs typeface="Carlito"/>
              </a:rPr>
              <a:t>sebelum  dikelola/dimusnahkan, </a:t>
            </a:r>
            <a:r>
              <a:rPr sz="2500" spc="-5" dirty="0">
                <a:latin typeface="Carlito"/>
                <a:cs typeface="Carlito"/>
              </a:rPr>
              <a:t>jauh </a:t>
            </a:r>
            <a:r>
              <a:rPr sz="2500" spc="-10" dirty="0">
                <a:latin typeface="Carlito"/>
                <a:cs typeface="Carlito"/>
              </a:rPr>
              <a:t>dari jangkauan pengunjung terutama</a:t>
            </a:r>
            <a:r>
              <a:rPr sz="2500" spc="150" dirty="0">
                <a:latin typeface="Carlito"/>
                <a:cs typeface="Carlito"/>
              </a:rPr>
              <a:t> </a:t>
            </a:r>
            <a:r>
              <a:rPr sz="2500" dirty="0">
                <a:latin typeface="Carlito"/>
                <a:cs typeface="Carlito"/>
              </a:rPr>
              <a:t>anak-anak.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19072" y="76200"/>
            <a:ext cx="8769858" cy="11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62098" y="243586"/>
            <a:ext cx="809815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0" dirty="0"/>
              <a:t>Pengelolaan </a:t>
            </a:r>
            <a:r>
              <a:rPr sz="3800" spc="-45" dirty="0"/>
              <a:t>Vaksin </a:t>
            </a:r>
            <a:r>
              <a:rPr sz="3800" dirty="0"/>
              <a:t>pada </a:t>
            </a:r>
            <a:r>
              <a:rPr sz="3800" spc="-15" dirty="0"/>
              <a:t>saat</a:t>
            </a:r>
            <a:r>
              <a:rPr sz="3800" spc="15" dirty="0"/>
              <a:t> </a:t>
            </a:r>
            <a:r>
              <a:rPr sz="3800" spc="-20" dirty="0"/>
              <a:t>Pelayanan</a:t>
            </a:r>
            <a:endParaRPr sz="3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2788" y="76200"/>
            <a:ext cx="8742680" cy="1142365"/>
            <a:chOff x="1732788" y="76200"/>
            <a:chExt cx="8742680" cy="1142365"/>
          </a:xfrm>
        </p:grpSpPr>
        <p:sp>
          <p:nvSpPr>
            <p:cNvPr id="3" name="object 3"/>
            <p:cNvSpPr/>
            <p:nvPr/>
          </p:nvSpPr>
          <p:spPr>
            <a:xfrm>
              <a:off x="1732788" y="76200"/>
              <a:ext cx="8103869" cy="11422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759" y="76200"/>
              <a:ext cx="855726" cy="11422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76588" y="76200"/>
              <a:ext cx="1198626" cy="11422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5814" y="243586"/>
            <a:ext cx="806132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Prinsip </a:t>
            </a:r>
            <a:r>
              <a:rPr sz="3800" spc="-10" dirty="0"/>
              <a:t>Pelaksanaan </a:t>
            </a:r>
            <a:r>
              <a:rPr sz="3800" dirty="0"/>
              <a:t>Imunisasi</a:t>
            </a:r>
            <a:r>
              <a:rPr sz="3800" spc="-15" dirty="0"/>
              <a:t> </a:t>
            </a:r>
            <a:r>
              <a:rPr sz="3800" spc="-25" dirty="0"/>
              <a:t>COVID-19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202692" y="1235963"/>
            <a:ext cx="11767185" cy="1000125"/>
          </a:xfrm>
          <a:custGeom>
            <a:avLst/>
            <a:gdLst/>
            <a:ahLst/>
            <a:cxnLst/>
            <a:rect l="l" t="t" r="r" b="b"/>
            <a:pathLst>
              <a:path w="11767185" h="1000125">
                <a:moveTo>
                  <a:pt x="11600180" y="0"/>
                </a:moveTo>
                <a:lnTo>
                  <a:pt x="166636" y="0"/>
                </a:lnTo>
                <a:lnTo>
                  <a:pt x="122335" y="5948"/>
                </a:lnTo>
                <a:lnTo>
                  <a:pt x="82529" y="22737"/>
                </a:lnTo>
                <a:lnTo>
                  <a:pt x="48804" y="48783"/>
                </a:lnTo>
                <a:lnTo>
                  <a:pt x="22749" y="82502"/>
                </a:lnTo>
                <a:lnTo>
                  <a:pt x="5952" y="122310"/>
                </a:lnTo>
                <a:lnTo>
                  <a:pt x="0" y="166624"/>
                </a:lnTo>
                <a:lnTo>
                  <a:pt x="0" y="833120"/>
                </a:lnTo>
                <a:lnTo>
                  <a:pt x="5952" y="877433"/>
                </a:lnTo>
                <a:lnTo>
                  <a:pt x="22749" y="917241"/>
                </a:lnTo>
                <a:lnTo>
                  <a:pt x="48804" y="950960"/>
                </a:lnTo>
                <a:lnTo>
                  <a:pt x="82529" y="977006"/>
                </a:lnTo>
                <a:lnTo>
                  <a:pt x="122335" y="993795"/>
                </a:lnTo>
                <a:lnTo>
                  <a:pt x="166636" y="999744"/>
                </a:lnTo>
                <a:lnTo>
                  <a:pt x="11600180" y="999744"/>
                </a:lnTo>
                <a:lnTo>
                  <a:pt x="11644493" y="993795"/>
                </a:lnTo>
                <a:lnTo>
                  <a:pt x="11684301" y="977006"/>
                </a:lnTo>
                <a:lnTo>
                  <a:pt x="11718020" y="950960"/>
                </a:lnTo>
                <a:lnTo>
                  <a:pt x="11744066" y="917241"/>
                </a:lnTo>
                <a:lnTo>
                  <a:pt x="11760855" y="877433"/>
                </a:lnTo>
                <a:lnTo>
                  <a:pt x="11766804" y="833120"/>
                </a:lnTo>
                <a:lnTo>
                  <a:pt x="11766804" y="166624"/>
                </a:lnTo>
                <a:lnTo>
                  <a:pt x="11760855" y="122310"/>
                </a:lnTo>
                <a:lnTo>
                  <a:pt x="11744066" y="82502"/>
                </a:lnTo>
                <a:lnTo>
                  <a:pt x="11718020" y="48783"/>
                </a:lnTo>
                <a:lnTo>
                  <a:pt x="11684301" y="22737"/>
                </a:lnTo>
                <a:lnTo>
                  <a:pt x="11644493" y="5948"/>
                </a:lnTo>
                <a:lnTo>
                  <a:pt x="1160018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692" y="2421635"/>
            <a:ext cx="11767185" cy="1000125"/>
          </a:xfrm>
          <a:custGeom>
            <a:avLst/>
            <a:gdLst/>
            <a:ahLst/>
            <a:cxnLst/>
            <a:rect l="l" t="t" r="r" b="b"/>
            <a:pathLst>
              <a:path w="11767185" h="1000125">
                <a:moveTo>
                  <a:pt x="11600180" y="0"/>
                </a:moveTo>
                <a:lnTo>
                  <a:pt x="166636" y="0"/>
                </a:lnTo>
                <a:lnTo>
                  <a:pt x="122335" y="5948"/>
                </a:lnTo>
                <a:lnTo>
                  <a:pt x="82529" y="22737"/>
                </a:lnTo>
                <a:lnTo>
                  <a:pt x="48804" y="48783"/>
                </a:lnTo>
                <a:lnTo>
                  <a:pt x="22749" y="82502"/>
                </a:lnTo>
                <a:lnTo>
                  <a:pt x="5952" y="122310"/>
                </a:lnTo>
                <a:lnTo>
                  <a:pt x="0" y="166624"/>
                </a:lnTo>
                <a:lnTo>
                  <a:pt x="0" y="833119"/>
                </a:lnTo>
                <a:lnTo>
                  <a:pt x="5952" y="877433"/>
                </a:lnTo>
                <a:lnTo>
                  <a:pt x="22749" y="917241"/>
                </a:lnTo>
                <a:lnTo>
                  <a:pt x="48804" y="950960"/>
                </a:lnTo>
                <a:lnTo>
                  <a:pt x="82529" y="977006"/>
                </a:lnTo>
                <a:lnTo>
                  <a:pt x="122335" y="993795"/>
                </a:lnTo>
                <a:lnTo>
                  <a:pt x="166636" y="999743"/>
                </a:lnTo>
                <a:lnTo>
                  <a:pt x="11600180" y="999743"/>
                </a:lnTo>
                <a:lnTo>
                  <a:pt x="11644493" y="993795"/>
                </a:lnTo>
                <a:lnTo>
                  <a:pt x="11684301" y="977006"/>
                </a:lnTo>
                <a:lnTo>
                  <a:pt x="11718020" y="950960"/>
                </a:lnTo>
                <a:lnTo>
                  <a:pt x="11744066" y="917241"/>
                </a:lnTo>
                <a:lnTo>
                  <a:pt x="11760855" y="877433"/>
                </a:lnTo>
                <a:lnTo>
                  <a:pt x="11766804" y="833119"/>
                </a:lnTo>
                <a:lnTo>
                  <a:pt x="11766804" y="166624"/>
                </a:lnTo>
                <a:lnTo>
                  <a:pt x="11760855" y="122310"/>
                </a:lnTo>
                <a:lnTo>
                  <a:pt x="11744066" y="82502"/>
                </a:lnTo>
                <a:lnTo>
                  <a:pt x="11718020" y="48783"/>
                </a:lnTo>
                <a:lnTo>
                  <a:pt x="11684301" y="22737"/>
                </a:lnTo>
                <a:lnTo>
                  <a:pt x="11644493" y="5948"/>
                </a:lnTo>
                <a:lnTo>
                  <a:pt x="1160018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876" y="3514344"/>
            <a:ext cx="11767185" cy="1430020"/>
          </a:xfrm>
          <a:custGeom>
            <a:avLst/>
            <a:gdLst/>
            <a:ahLst/>
            <a:cxnLst/>
            <a:rect l="l" t="t" r="r" b="b"/>
            <a:pathLst>
              <a:path w="11767185" h="1430020">
                <a:moveTo>
                  <a:pt x="11528552" y="0"/>
                </a:moveTo>
                <a:lnTo>
                  <a:pt x="238251" y="0"/>
                </a:lnTo>
                <a:lnTo>
                  <a:pt x="190235" y="4840"/>
                </a:lnTo>
                <a:lnTo>
                  <a:pt x="145512" y="18724"/>
                </a:lnTo>
                <a:lnTo>
                  <a:pt x="105042" y="40692"/>
                </a:lnTo>
                <a:lnTo>
                  <a:pt x="69781" y="69786"/>
                </a:lnTo>
                <a:lnTo>
                  <a:pt x="40689" y="105047"/>
                </a:lnTo>
                <a:lnTo>
                  <a:pt x="18722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0" y="1191259"/>
                </a:lnTo>
                <a:lnTo>
                  <a:pt x="4840" y="1239272"/>
                </a:lnTo>
                <a:lnTo>
                  <a:pt x="18722" y="1283993"/>
                </a:lnTo>
                <a:lnTo>
                  <a:pt x="40689" y="1324464"/>
                </a:lnTo>
                <a:lnTo>
                  <a:pt x="69781" y="1359725"/>
                </a:lnTo>
                <a:lnTo>
                  <a:pt x="105042" y="1388819"/>
                </a:lnTo>
                <a:lnTo>
                  <a:pt x="145512" y="1410787"/>
                </a:lnTo>
                <a:lnTo>
                  <a:pt x="190235" y="1424671"/>
                </a:lnTo>
                <a:lnTo>
                  <a:pt x="238251" y="1429511"/>
                </a:lnTo>
                <a:lnTo>
                  <a:pt x="11528552" y="1429511"/>
                </a:lnTo>
                <a:lnTo>
                  <a:pt x="11576564" y="1424671"/>
                </a:lnTo>
                <a:lnTo>
                  <a:pt x="11621285" y="1410787"/>
                </a:lnTo>
                <a:lnTo>
                  <a:pt x="11661756" y="1388819"/>
                </a:lnTo>
                <a:lnTo>
                  <a:pt x="11697017" y="1359725"/>
                </a:lnTo>
                <a:lnTo>
                  <a:pt x="11726111" y="1324464"/>
                </a:lnTo>
                <a:lnTo>
                  <a:pt x="11748079" y="1283993"/>
                </a:lnTo>
                <a:lnTo>
                  <a:pt x="11761963" y="1239272"/>
                </a:lnTo>
                <a:lnTo>
                  <a:pt x="11766804" y="1191259"/>
                </a:lnTo>
                <a:lnTo>
                  <a:pt x="11766804" y="238251"/>
                </a:lnTo>
                <a:lnTo>
                  <a:pt x="11761963" y="190239"/>
                </a:lnTo>
                <a:lnTo>
                  <a:pt x="11748079" y="145518"/>
                </a:lnTo>
                <a:lnTo>
                  <a:pt x="11726111" y="105047"/>
                </a:lnTo>
                <a:lnTo>
                  <a:pt x="11697017" y="69786"/>
                </a:lnTo>
                <a:lnTo>
                  <a:pt x="11661756" y="40692"/>
                </a:lnTo>
                <a:lnTo>
                  <a:pt x="11621285" y="18724"/>
                </a:lnTo>
                <a:lnTo>
                  <a:pt x="11576564" y="4840"/>
                </a:lnTo>
                <a:lnTo>
                  <a:pt x="11528552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692" y="5036820"/>
            <a:ext cx="11767185" cy="725805"/>
          </a:xfrm>
          <a:custGeom>
            <a:avLst/>
            <a:gdLst/>
            <a:ahLst/>
            <a:cxnLst/>
            <a:rect l="l" t="t" r="r" b="b"/>
            <a:pathLst>
              <a:path w="11767185" h="725804">
                <a:moveTo>
                  <a:pt x="11645900" y="0"/>
                </a:moveTo>
                <a:lnTo>
                  <a:pt x="120916" y="0"/>
                </a:lnTo>
                <a:lnTo>
                  <a:pt x="73846" y="9497"/>
                </a:lnTo>
                <a:lnTo>
                  <a:pt x="35412" y="35401"/>
                </a:lnTo>
                <a:lnTo>
                  <a:pt x="9500" y="73830"/>
                </a:lnTo>
                <a:lnTo>
                  <a:pt x="0" y="120903"/>
                </a:lnTo>
                <a:lnTo>
                  <a:pt x="0" y="604507"/>
                </a:lnTo>
                <a:lnTo>
                  <a:pt x="9500" y="651571"/>
                </a:lnTo>
                <a:lnTo>
                  <a:pt x="35412" y="690006"/>
                </a:lnTo>
                <a:lnTo>
                  <a:pt x="73846" y="715921"/>
                </a:lnTo>
                <a:lnTo>
                  <a:pt x="120916" y="725423"/>
                </a:lnTo>
                <a:lnTo>
                  <a:pt x="11645900" y="725423"/>
                </a:lnTo>
                <a:lnTo>
                  <a:pt x="11692973" y="715921"/>
                </a:lnTo>
                <a:lnTo>
                  <a:pt x="11731402" y="690006"/>
                </a:lnTo>
                <a:lnTo>
                  <a:pt x="11757306" y="651571"/>
                </a:lnTo>
                <a:lnTo>
                  <a:pt x="11766804" y="604507"/>
                </a:lnTo>
                <a:lnTo>
                  <a:pt x="11766804" y="120903"/>
                </a:lnTo>
                <a:lnTo>
                  <a:pt x="11757306" y="73830"/>
                </a:lnTo>
                <a:lnTo>
                  <a:pt x="11731402" y="35401"/>
                </a:lnTo>
                <a:lnTo>
                  <a:pt x="11692973" y="9497"/>
                </a:lnTo>
                <a:lnTo>
                  <a:pt x="116459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692" y="5858255"/>
            <a:ext cx="11767185" cy="777240"/>
          </a:xfrm>
          <a:custGeom>
            <a:avLst/>
            <a:gdLst/>
            <a:ahLst/>
            <a:cxnLst/>
            <a:rect l="l" t="t" r="r" b="b"/>
            <a:pathLst>
              <a:path w="11767185" h="777240">
                <a:moveTo>
                  <a:pt x="11637264" y="0"/>
                </a:moveTo>
                <a:lnTo>
                  <a:pt x="129539" y="0"/>
                </a:lnTo>
                <a:lnTo>
                  <a:pt x="79118" y="10180"/>
                </a:lnTo>
                <a:lnTo>
                  <a:pt x="37942" y="37942"/>
                </a:lnTo>
                <a:lnTo>
                  <a:pt x="10180" y="79118"/>
                </a:lnTo>
                <a:lnTo>
                  <a:pt x="0" y="129540"/>
                </a:lnTo>
                <a:lnTo>
                  <a:pt x="0" y="647687"/>
                </a:lnTo>
                <a:lnTo>
                  <a:pt x="10180" y="698115"/>
                </a:lnTo>
                <a:lnTo>
                  <a:pt x="37942" y="739295"/>
                </a:lnTo>
                <a:lnTo>
                  <a:pt x="79118" y="767059"/>
                </a:lnTo>
                <a:lnTo>
                  <a:pt x="129539" y="777240"/>
                </a:lnTo>
                <a:lnTo>
                  <a:pt x="11637264" y="777240"/>
                </a:lnTo>
                <a:lnTo>
                  <a:pt x="11687669" y="767059"/>
                </a:lnTo>
                <a:lnTo>
                  <a:pt x="11728846" y="739295"/>
                </a:lnTo>
                <a:lnTo>
                  <a:pt x="11756618" y="698115"/>
                </a:lnTo>
                <a:lnTo>
                  <a:pt x="11766804" y="647687"/>
                </a:lnTo>
                <a:lnTo>
                  <a:pt x="11766804" y="129540"/>
                </a:lnTo>
                <a:lnTo>
                  <a:pt x="11756618" y="79118"/>
                </a:lnTo>
                <a:lnTo>
                  <a:pt x="11728846" y="37942"/>
                </a:lnTo>
                <a:lnTo>
                  <a:pt x="11687669" y="10180"/>
                </a:lnTo>
                <a:lnTo>
                  <a:pt x="11637264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9415" y="1338198"/>
            <a:ext cx="11545570" cy="526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87350" algn="l"/>
              </a:tabLst>
            </a:pPr>
            <a:r>
              <a:rPr sz="2400" spc="-5" dirty="0">
                <a:latin typeface="Carlito"/>
                <a:cs typeface="Carlito"/>
              </a:rPr>
              <a:t>Pemberian </a:t>
            </a:r>
            <a:r>
              <a:rPr sz="2400" spc="-10" dirty="0">
                <a:latin typeface="Carlito"/>
                <a:cs typeface="Carlito"/>
              </a:rPr>
              <a:t>vaksinasi COVID-19 dilakukan </a:t>
            </a:r>
            <a:r>
              <a:rPr sz="2400" spc="-5" dirty="0">
                <a:latin typeface="Carlito"/>
                <a:cs typeface="Carlito"/>
              </a:rPr>
              <a:t>oleh </a:t>
            </a:r>
            <a:r>
              <a:rPr sz="2400" spc="-40" dirty="0">
                <a:latin typeface="Carlito"/>
                <a:cs typeface="Carlito"/>
              </a:rPr>
              <a:t>dokter, </a:t>
            </a:r>
            <a:r>
              <a:rPr sz="2400" spc="-20" dirty="0">
                <a:latin typeface="Carlito"/>
                <a:cs typeface="Carlito"/>
              </a:rPr>
              <a:t>perawat </a:t>
            </a:r>
            <a:r>
              <a:rPr sz="2400" spc="-15" dirty="0">
                <a:latin typeface="Carlito"/>
                <a:cs typeface="Carlito"/>
              </a:rPr>
              <a:t>atau </a:t>
            </a:r>
            <a:r>
              <a:rPr sz="2400" spc="-10" dirty="0">
                <a:latin typeface="Carlito"/>
                <a:cs typeface="Carlito"/>
              </a:rPr>
              <a:t>bidan yang </a:t>
            </a:r>
            <a:r>
              <a:rPr sz="2400" spc="-5" dirty="0">
                <a:latin typeface="Carlito"/>
                <a:cs typeface="Carlito"/>
              </a:rPr>
              <a:t>memiliki  </a:t>
            </a:r>
            <a:r>
              <a:rPr sz="2400" spc="-15" dirty="0">
                <a:latin typeface="Carlito"/>
                <a:cs typeface="Carlito"/>
              </a:rPr>
              <a:t>kompetensi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2900">
              <a:latin typeface="Carlito"/>
              <a:cs typeface="Carlito"/>
            </a:endParaRPr>
          </a:p>
          <a:p>
            <a:pPr marL="406400" marR="5080" indent="-363220" algn="just">
              <a:lnSpc>
                <a:spcPct val="100000"/>
              </a:lnSpc>
              <a:buFont typeface="Wingdings"/>
              <a:buChar char=""/>
              <a:tabLst>
                <a:tab pos="407034" algn="l"/>
              </a:tabLst>
            </a:pPr>
            <a:r>
              <a:rPr sz="2400" spc="-10" dirty="0">
                <a:latin typeface="Carlito"/>
                <a:cs typeface="Carlito"/>
              </a:rPr>
              <a:t>Pelaksanaan </a:t>
            </a:r>
            <a:r>
              <a:rPr sz="2400" spc="-15" dirty="0">
                <a:latin typeface="Carlito"/>
                <a:cs typeface="Carlito"/>
              </a:rPr>
              <a:t>pelayanan </a:t>
            </a:r>
            <a:r>
              <a:rPr sz="2400" spc="-25" dirty="0">
                <a:latin typeface="Carlito"/>
                <a:cs typeface="Carlito"/>
              </a:rPr>
              <a:t>Vaksinasi </a:t>
            </a:r>
            <a:r>
              <a:rPr sz="2400" spc="-10" dirty="0">
                <a:latin typeface="Carlito"/>
                <a:cs typeface="Carlito"/>
              </a:rPr>
              <a:t>COVID-19 </a:t>
            </a:r>
            <a:r>
              <a:rPr sz="2400" dirty="0">
                <a:latin typeface="Carlito"/>
                <a:cs typeface="Carlito"/>
              </a:rPr>
              <a:t>tidak </a:t>
            </a:r>
            <a:r>
              <a:rPr sz="2400" spc="-5" dirty="0">
                <a:latin typeface="Carlito"/>
                <a:cs typeface="Carlito"/>
              </a:rPr>
              <a:t>menganggu </a:t>
            </a:r>
            <a:r>
              <a:rPr sz="2400" spc="-15" dirty="0">
                <a:latin typeface="Carlito"/>
                <a:cs typeface="Carlito"/>
              </a:rPr>
              <a:t>pelayanan </a:t>
            </a:r>
            <a:r>
              <a:rPr sz="2400" dirty="0">
                <a:latin typeface="Carlito"/>
                <a:cs typeface="Carlito"/>
              </a:rPr>
              <a:t>imunisasi </a:t>
            </a:r>
            <a:r>
              <a:rPr sz="2400" spc="-5" dirty="0">
                <a:latin typeface="Carlito"/>
                <a:cs typeface="Carlito"/>
              </a:rPr>
              <a:t>rutin  dan </a:t>
            </a:r>
            <a:r>
              <a:rPr sz="2400" spc="-10" dirty="0">
                <a:latin typeface="Carlito"/>
                <a:cs typeface="Carlito"/>
              </a:rPr>
              <a:t>pelayanan </a:t>
            </a:r>
            <a:r>
              <a:rPr sz="2400" spc="-15" dirty="0">
                <a:latin typeface="Carlito"/>
                <a:cs typeface="Carlito"/>
              </a:rPr>
              <a:t>kesehatan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lainnya;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"/>
            </a:pPr>
            <a:endParaRPr sz="2500">
              <a:latin typeface="Carlito"/>
              <a:cs typeface="Carlito"/>
            </a:endParaRPr>
          </a:p>
          <a:p>
            <a:pPr marL="355600" marR="79375" indent="-342900" algn="just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Melakukan </a:t>
            </a:r>
            <a:r>
              <a:rPr sz="2400" dirty="0">
                <a:latin typeface="Carlito"/>
                <a:cs typeface="Carlito"/>
              </a:rPr>
              <a:t>skrining/penapisan </a:t>
            </a:r>
            <a:r>
              <a:rPr sz="2400" spc="-5" dirty="0">
                <a:latin typeface="Carlito"/>
                <a:cs typeface="Carlito"/>
              </a:rPr>
              <a:t>terhadap </a:t>
            </a:r>
            <a:r>
              <a:rPr sz="2400" spc="-20" dirty="0">
                <a:latin typeface="Carlito"/>
                <a:cs typeface="Carlito"/>
              </a:rPr>
              <a:t>status kesehatan </a:t>
            </a:r>
            <a:r>
              <a:rPr sz="2400" spc="-10" dirty="0">
                <a:latin typeface="Carlito"/>
                <a:cs typeface="Carlito"/>
              </a:rPr>
              <a:t>sasaran </a:t>
            </a:r>
            <a:r>
              <a:rPr sz="2400" spc="-5" dirty="0">
                <a:latin typeface="Carlito"/>
                <a:cs typeface="Carlito"/>
              </a:rPr>
              <a:t>sebelum </a:t>
            </a:r>
            <a:r>
              <a:rPr sz="2400" spc="-15" dirty="0">
                <a:latin typeface="Carlito"/>
                <a:cs typeface="Carlito"/>
              </a:rPr>
              <a:t>dilakukan  </a:t>
            </a:r>
            <a:r>
              <a:rPr sz="2400" spc="-5" dirty="0">
                <a:latin typeface="Carlito"/>
                <a:cs typeface="Carlito"/>
              </a:rPr>
              <a:t>pemberian </a:t>
            </a:r>
            <a:r>
              <a:rPr sz="2400" spc="-10" dirty="0">
                <a:latin typeface="Carlito"/>
                <a:cs typeface="Carlito"/>
              </a:rPr>
              <a:t>vaksinasi, </a:t>
            </a:r>
            <a:r>
              <a:rPr sz="2400" spc="-5" dirty="0">
                <a:latin typeface="Carlito"/>
                <a:cs typeface="Carlito"/>
              </a:rPr>
              <a:t>baik </a:t>
            </a:r>
            <a:r>
              <a:rPr sz="2400" spc="-15" dirty="0">
                <a:latin typeface="Carlito"/>
                <a:cs typeface="Carlito"/>
              </a:rPr>
              <a:t>terkait penyakit penyerta (komorbid) </a:t>
            </a:r>
            <a:r>
              <a:rPr sz="2400" dirty="0">
                <a:latin typeface="Carlito"/>
                <a:cs typeface="Carlito"/>
              </a:rPr>
              <a:t>maupun </a:t>
            </a:r>
            <a:r>
              <a:rPr sz="2400" spc="-15" dirty="0">
                <a:latin typeface="Carlito"/>
                <a:cs typeface="Carlito"/>
              </a:rPr>
              <a:t>status  infeksi/penyakit </a:t>
            </a:r>
            <a:r>
              <a:rPr sz="2400" spc="-10" dirty="0">
                <a:latin typeface="Carlito"/>
                <a:cs typeface="Carlito"/>
              </a:rPr>
              <a:t>COVID-19 </a:t>
            </a:r>
            <a:r>
              <a:rPr sz="2400" spc="-25" dirty="0">
                <a:latin typeface="Carlito"/>
                <a:cs typeface="Carlito"/>
              </a:rPr>
              <a:t>nya;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2800">
              <a:latin typeface="Carlito"/>
              <a:cs typeface="Carlito"/>
            </a:endParaRPr>
          </a:p>
          <a:p>
            <a:pPr marL="373380" indent="-343535">
              <a:lnSpc>
                <a:spcPct val="100000"/>
              </a:lnSpc>
              <a:buFont typeface="Wingdings"/>
              <a:buChar char=""/>
              <a:tabLst>
                <a:tab pos="374015" algn="l"/>
              </a:tabLst>
            </a:pPr>
            <a:r>
              <a:rPr sz="2400" spc="-10" dirty="0">
                <a:latin typeface="Carlito"/>
                <a:cs typeface="Carlito"/>
              </a:rPr>
              <a:t>Menerapkan </a:t>
            </a:r>
            <a:r>
              <a:rPr sz="2400" spc="-25" dirty="0">
                <a:latin typeface="Carlito"/>
                <a:cs typeface="Carlito"/>
              </a:rPr>
              <a:t>protokol </a:t>
            </a:r>
            <a:r>
              <a:rPr sz="2400" spc="-15" dirty="0">
                <a:latin typeface="Carlito"/>
                <a:cs typeface="Carlito"/>
              </a:rPr>
              <a:t>kesehatan;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serta</a:t>
            </a:r>
            <a:endParaRPr sz="2400">
              <a:latin typeface="Carlito"/>
              <a:cs typeface="Carlito"/>
            </a:endParaRPr>
          </a:p>
          <a:p>
            <a:pPr marL="375920" indent="-343535">
              <a:lnSpc>
                <a:spcPct val="100000"/>
              </a:lnSpc>
              <a:spcBef>
                <a:spcPts val="2350"/>
              </a:spcBef>
              <a:buFont typeface="Wingdings"/>
              <a:buChar char=""/>
              <a:tabLst>
                <a:tab pos="376555" algn="l"/>
              </a:tabLst>
            </a:pPr>
            <a:r>
              <a:rPr sz="2400" spc="-10" dirty="0">
                <a:latin typeface="Carlito"/>
                <a:cs typeface="Carlito"/>
              </a:rPr>
              <a:t>Mengintegrasikan </a:t>
            </a:r>
            <a:r>
              <a:rPr sz="2400" spc="-15" dirty="0">
                <a:latin typeface="Carlito"/>
                <a:cs typeface="Carlito"/>
              </a:rPr>
              <a:t>dengan kegiatan </a:t>
            </a:r>
            <a:r>
              <a:rPr sz="2400" spc="-5" dirty="0">
                <a:latin typeface="Carlito"/>
                <a:cs typeface="Carlito"/>
              </a:rPr>
              <a:t>surveilans </a:t>
            </a:r>
            <a:r>
              <a:rPr sz="2400" spc="-15" dirty="0">
                <a:latin typeface="Carlito"/>
                <a:cs typeface="Carlito"/>
              </a:rPr>
              <a:t>COVID-19 </a:t>
            </a:r>
            <a:r>
              <a:rPr sz="2400" spc="-10" dirty="0">
                <a:latin typeface="Carlito"/>
                <a:cs typeface="Carlito"/>
              </a:rPr>
              <a:t>terutama </a:t>
            </a:r>
            <a:r>
              <a:rPr sz="2400" spc="-5" dirty="0">
                <a:latin typeface="Carlito"/>
                <a:cs typeface="Carlito"/>
              </a:rPr>
              <a:t>dalam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mendeteksi</a:t>
            </a:r>
            <a:endParaRPr sz="2400">
              <a:latin typeface="Carlito"/>
              <a:cs typeface="Carlito"/>
            </a:endParaRPr>
          </a:p>
          <a:p>
            <a:pPr marL="375920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kasus </a:t>
            </a:r>
            <a:r>
              <a:rPr sz="2400" spc="-5" dirty="0">
                <a:latin typeface="Carlito"/>
                <a:cs typeface="Carlito"/>
              </a:rPr>
              <a:t>dan </a:t>
            </a:r>
            <a:r>
              <a:rPr sz="2400" dirty="0">
                <a:latin typeface="Carlito"/>
                <a:cs typeface="Carlito"/>
              </a:rPr>
              <a:t>analisa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dampak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5340" y="1947672"/>
            <a:ext cx="1634489" cy="1009650"/>
          </a:xfrm>
          <a:custGeom>
            <a:avLst/>
            <a:gdLst/>
            <a:ahLst/>
            <a:cxnLst/>
            <a:rect l="l" t="t" r="r" b="b"/>
            <a:pathLst>
              <a:path w="1634489" h="1009650">
                <a:moveTo>
                  <a:pt x="0" y="1009395"/>
                </a:moveTo>
                <a:lnTo>
                  <a:pt x="1634363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9347" y="3494532"/>
            <a:ext cx="1595755" cy="0"/>
          </a:xfrm>
          <a:custGeom>
            <a:avLst/>
            <a:gdLst/>
            <a:ahLst/>
            <a:cxnLst/>
            <a:rect l="l" t="t" r="r" b="b"/>
            <a:pathLst>
              <a:path w="1595754">
                <a:moveTo>
                  <a:pt x="0" y="0"/>
                </a:moveTo>
                <a:lnTo>
                  <a:pt x="1595501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5340" y="3858767"/>
            <a:ext cx="1588770" cy="1036955"/>
          </a:xfrm>
          <a:custGeom>
            <a:avLst/>
            <a:gdLst/>
            <a:ahLst/>
            <a:cxnLst/>
            <a:rect l="l" t="t" r="r" b="b"/>
            <a:pathLst>
              <a:path w="1588770" h="1036954">
                <a:moveTo>
                  <a:pt x="0" y="0"/>
                </a:moveTo>
                <a:lnTo>
                  <a:pt x="1588262" y="1036573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517648" y="1074419"/>
            <a:ext cx="4625975" cy="5029835"/>
            <a:chOff x="2517648" y="1074419"/>
            <a:chExt cx="4625975" cy="5029835"/>
          </a:xfrm>
        </p:grpSpPr>
        <p:sp>
          <p:nvSpPr>
            <p:cNvPr id="6" name="object 6"/>
            <p:cNvSpPr/>
            <p:nvPr/>
          </p:nvSpPr>
          <p:spPr>
            <a:xfrm>
              <a:off x="5004816" y="1074419"/>
              <a:ext cx="2120518" cy="21205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31180" y="1341119"/>
              <a:ext cx="1257300" cy="1257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4627" y="2522219"/>
              <a:ext cx="2118995" cy="2120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0992" y="2788919"/>
              <a:ext cx="1255776" cy="12572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7864" y="3983710"/>
              <a:ext cx="2120518" cy="21205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4227" y="4250436"/>
              <a:ext cx="1257300" cy="1257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7648" y="2212847"/>
              <a:ext cx="2577973" cy="25794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4012" y="2479547"/>
              <a:ext cx="1714500" cy="1716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69022" y="1464056"/>
            <a:ext cx="2974340" cy="428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 marR="339725" indent="-1905" algn="ctr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latin typeface="Carlito"/>
                <a:cs typeface="Carlito"/>
              </a:rPr>
              <a:t>Ketentuan  </a:t>
            </a:r>
            <a:r>
              <a:rPr sz="3200" b="1" dirty="0">
                <a:latin typeface="Carlito"/>
                <a:cs typeface="Carlito"/>
              </a:rPr>
              <a:t>Ruang dan</a:t>
            </a:r>
            <a:r>
              <a:rPr sz="3200" b="1" spc="-13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Alur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3200" b="1" spc="-20" dirty="0">
                <a:latin typeface="Carlito"/>
                <a:cs typeface="Carlito"/>
              </a:rPr>
              <a:t>Ketentuan</a:t>
            </a:r>
            <a:r>
              <a:rPr sz="3200" b="1" spc="-85" dirty="0">
                <a:latin typeface="Carlito"/>
                <a:cs typeface="Carlito"/>
              </a:rPr>
              <a:t> </a:t>
            </a:r>
            <a:r>
              <a:rPr sz="3200" b="1" spc="-25" dirty="0">
                <a:latin typeface="Carlito"/>
                <a:cs typeface="Carlito"/>
              </a:rPr>
              <a:t>Waktu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250">
              <a:latin typeface="Carlito"/>
              <a:cs typeface="Carlito"/>
            </a:endParaRPr>
          </a:p>
          <a:p>
            <a:pPr marL="80010" marR="415925" algn="ctr">
              <a:lnSpc>
                <a:spcPct val="100000"/>
              </a:lnSpc>
            </a:pPr>
            <a:r>
              <a:rPr sz="3200" b="1" dirty="0">
                <a:latin typeface="Carlito"/>
                <a:cs typeface="Carlito"/>
              </a:rPr>
              <a:t>Dosis dan</a:t>
            </a:r>
            <a:r>
              <a:rPr sz="3200" b="1" spc="-130" dirty="0">
                <a:latin typeface="Carlito"/>
                <a:cs typeface="Carlito"/>
              </a:rPr>
              <a:t> </a:t>
            </a:r>
            <a:r>
              <a:rPr sz="3200" b="1" spc="-20" dirty="0">
                <a:latin typeface="Carlito"/>
                <a:cs typeface="Carlito"/>
              </a:rPr>
              <a:t>Cara  </a:t>
            </a:r>
            <a:r>
              <a:rPr sz="3200" b="1" spc="-10" dirty="0">
                <a:latin typeface="Carlito"/>
                <a:cs typeface="Carlito"/>
              </a:rPr>
              <a:t>Pemberian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01567" y="0"/>
            <a:ext cx="5585460" cy="1332230"/>
            <a:chOff x="3401567" y="0"/>
            <a:chExt cx="5585460" cy="1332230"/>
          </a:xfrm>
        </p:grpSpPr>
        <p:sp>
          <p:nvSpPr>
            <p:cNvPr id="16" name="object 16"/>
            <p:cNvSpPr/>
            <p:nvPr/>
          </p:nvSpPr>
          <p:spPr>
            <a:xfrm>
              <a:off x="3401567" y="0"/>
              <a:ext cx="2848356" cy="1331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09260" y="0"/>
              <a:ext cx="3477767" cy="13319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832986" y="111378"/>
            <a:ext cx="4728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Standar</a:t>
            </a:r>
            <a:r>
              <a:rPr sz="4800" spc="-50" dirty="0"/>
              <a:t> </a:t>
            </a:r>
            <a:r>
              <a:rPr sz="4800" spc="-30" dirty="0"/>
              <a:t>Pelayanan</a:t>
            </a:r>
            <a:endParaRPr sz="4800"/>
          </a:p>
        </p:txBody>
      </p:sp>
      <p:sp>
        <p:nvSpPr>
          <p:cNvPr id="19" name="object 19"/>
          <p:cNvSpPr/>
          <p:nvPr/>
        </p:nvSpPr>
        <p:spPr>
          <a:xfrm>
            <a:off x="2884932" y="2479548"/>
            <a:ext cx="2243327" cy="1897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9404" y="76200"/>
            <a:ext cx="8027670" cy="11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2685" y="243586"/>
            <a:ext cx="734377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0" dirty="0"/>
              <a:t>Ketentuan </a:t>
            </a:r>
            <a:r>
              <a:rPr sz="3800" spc="-25" dirty="0"/>
              <a:t>Ruang/Tempat</a:t>
            </a:r>
            <a:r>
              <a:rPr sz="3800" spc="-85" dirty="0"/>
              <a:t> </a:t>
            </a:r>
            <a:r>
              <a:rPr sz="3800" spc="-25" dirty="0"/>
              <a:t>Pelayanan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432816" y="1645920"/>
            <a:ext cx="623570" cy="702945"/>
            <a:chOff x="432816" y="1645920"/>
            <a:chExt cx="623570" cy="702945"/>
          </a:xfrm>
        </p:grpSpPr>
        <p:sp>
          <p:nvSpPr>
            <p:cNvPr id="5" name="object 5"/>
            <p:cNvSpPr/>
            <p:nvPr/>
          </p:nvSpPr>
          <p:spPr>
            <a:xfrm>
              <a:off x="447294" y="1660398"/>
              <a:ext cx="594360" cy="673735"/>
            </a:xfrm>
            <a:custGeom>
              <a:avLst/>
              <a:gdLst/>
              <a:ahLst/>
              <a:cxnLst/>
              <a:rect l="l" t="t" r="r" b="b"/>
              <a:pathLst>
                <a:path w="594360" h="673735">
                  <a:moveTo>
                    <a:pt x="297180" y="0"/>
                  </a:moveTo>
                  <a:lnTo>
                    <a:pt x="253266" y="3650"/>
                  </a:lnTo>
                  <a:lnTo>
                    <a:pt x="211352" y="14256"/>
                  </a:lnTo>
                  <a:lnTo>
                    <a:pt x="171898" y="31296"/>
                  </a:lnTo>
                  <a:lnTo>
                    <a:pt x="135364" y="54250"/>
                  </a:lnTo>
                  <a:lnTo>
                    <a:pt x="102210" y="82597"/>
                  </a:lnTo>
                  <a:lnTo>
                    <a:pt x="72895" y="115818"/>
                  </a:lnTo>
                  <a:lnTo>
                    <a:pt x="47879" y="153391"/>
                  </a:lnTo>
                  <a:lnTo>
                    <a:pt x="27621" y="194797"/>
                  </a:lnTo>
                  <a:lnTo>
                    <a:pt x="12582" y="239514"/>
                  </a:lnTo>
                  <a:lnTo>
                    <a:pt x="3222" y="287023"/>
                  </a:lnTo>
                  <a:lnTo>
                    <a:pt x="0" y="336803"/>
                  </a:lnTo>
                  <a:lnTo>
                    <a:pt x="3222" y="386584"/>
                  </a:lnTo>
                  <a:lnTo>
                    <a:pt x="12582" y="434093"/>
                  </a:lnTo>
                  <a:lnTo>
                    <a:pt x="27621" y="478810"/>
                  </a:lnTo>
                  <a:lnTo>
                    <a:pt x="47879" y="520216"/>
                  </a:lnTo>
                  <a:lnTo>
                    <a:pt x="72895" y="557789"/>
                  </a:lnTo>
                  <a:lnTo>
                    <a:pt x="102210" y="591010"/>
                  </a:lnTo>
                  <a:lnTo>
                    <a:pt x="135364" y="619357"/>
                  </a:lnTo>
                  <a:lnTo>
                    <a:pt x="171898" y="642311"/>
                  </a:lnTo>
                  <a:lnTo>
                    <a:pt x="211352" y="659351"/>
                  </a:lnTo>
                  <a:lnTo>
                    <a:pt x="253266" y="669957"/>
                  </a:lnTo>
                  <a:lnTo>
                    <a:pt x="297180" y="673607"/>
                  </a:lnTo>
                  <a:lnTo>
                    <a:pt x="341093" y="669957"/>
                  </a:lnTo>
                  <a:lnTo>
                    <a:pt x="383007" y="659351"/>
                  </a:lnTo>
                  <a:lnTo>
                    <a:pt x="422461" y="642311"/>
                  </a:lnTo>
                  <a:lnTo>
                    <a:pt x="458995" y="619357"/>
                  </a:lnTo>
                  <a:lnTo>
                    <a:pt x="492149" y="591010"/>
                  </a:lnTo>
                  <a:lnTo>
                    <a:pt x="521464" y="557789"/>
                  </a:lnTo>
                  <a:lnTo>
                    <a:pt x="546480" y="520216"/>
                  </a:lnTo>
                  <a:lnTo>
                    <a:pt x="566738" y="478810"/>
                  </a:lnTo>
                  <a:lnTo>
                    <a:pt x="581777" y="434093"/>
                  </a:lnTo>
                  <a:lnTo>
                    <a:pt x="591137" y="386584"/>
                  </a:lnTo>
                  <a:lnTo>
                    <a:pt x="594360" y="336803"/>
                  </a:lnTo>
                  <a:lnTo>
                    <a:pt x="591137" y="287023"/>
                  </a:lnTo>
                  <a:lnTo>
                    <a:pt x="581777" y="239514"/>
                  </a:lnTo>
                  <a:lnTo>
                    <a:pt x="566738" y="194797"/>
                  </a:lnTo>
                  <a:lnTo>
                    <a:pt x="546480" y="153391"/>
                  </a:lnTo>
                  <a:lnTo>
                    <a:pt x="521464" y="115818"/>
                  </a:lnTo>
                  <a:lnTo>
                    <a:pt x="492149" y="82597"/>
                  </a:lnTo>
                  <a:lnTo>
                    <a:pt x="458995" y="54250"/>
                  </a:lnTo>
                  <a:lnTo>
                    <a:pt x="422461" y="31296"/>
                  </a:lnTo>
                  <a:lnTo>
                    <a:pt x="383007" y="14256"/>
                  </a:lnTo>
                  <a:lnTo>
                    <a:pt x="341093" y="365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7294" y="1660398"/>
              <a:ext cx="594360" cy="673735"/>
            </a:xfrm>
            <a:custGeom>
              <a:avLst/>
              <a:gdLst/>
              <a:ahLst/>
              <a:cxnLst/>
              <a:rect l="l" t="t" r="r" b="b"/>
              <a:pathLst>
                <a:path w="594360" h="673735">
                  <a:moveTo>
                    <a:pt x="0" y="336803"/>
                  </a:moveTo>
                  <a:lnTo>
                    <a:pt x="3222" y="287023"/>
                  </a:lnTo>
                  <a:lnTo>
                    <a:pt x="12582" y="239514"/>
                  </a:lnTo>
                  <a:lnTo>
                    <a:pt x="27621" y="194797"/>
                  </a:lnTo>
                  <a:lnTo>
                    <a:pt x="47879" y="153391"/>
                  </a:lnTo>
                  <a:lnTo>
                    <a:pt x="72895" y="115818"/>
                  </a:lnTo>
                  <a:lnTo>
                    <a:pt x="102210" y="82597"/>
                  </a:lnTo>
                  <a:lnTo>
                    <a:pt x="135364" y="54250"/>
                  </a:lnTo>
                  <a:lnTo>
                    <a:pt x="171898" y="31296"/>
                  </a:lnTo>
                  <a:lnTo>
                    <a:pt x="211352" y="14256"/>
                  </a:lnTo>
                  <a:lnTo>
                    <a:pt x="253266" y="3650"/>
                  </a:lnTo>
                  <a:lnTo>
                    <a:pt x="297180" y="0"/>
                  </a:lnTo>
                  <a:lnTo>
                    <a:pt x="341093" y="3650"/>
                  </a:lnTo>
                  <a:lnTo>
                    <a:pt x="383007" y="14256"/>
                  </a:lnTo>
                  <a:lnTo>
                    <a:pt x="422461" y="31296"/>
                  </a:lnTo>
                  <a:lnTo>
                    <a:pt x="458995" y="54250"/>
                  </a:lnTo>
                  <a:lnTo>
                    <a:pt x="492149" y="82597"/>
                  </a:lnTo>
                  <a:lnTo>
                    <a:pt x="521464" y="115818"/>
                  </a:lnTo>
                  <a:lnTo>
                    <a:pt x="546480" y="153391"/>
                  </a:lnTo>
                  <a:lnTo>
                    <a:pt x="566738" y="194797"/>
                  </a:lnTo>
                  <a:lnTo>
                    <a:pt x="581777" y="239514"/>
                  </a:lnTo>
                  <a:lnTo>
                    <a:pt x="591137" y="287023"/>
                  </a:lnTo>
                  <a:lnTo>
                    <a:pt x="594360" y="336803"/>
                  </a:lnTo>
                  <a:lnTo>
                    <a:pt x="591137" y="386584"/>
                  </a:lnTo>
                  <a:lnTo>
                    <a:pt x="581777" y="434093"/>
                  </a:lnTo>
                  <a:lnTo>
                    <a:pt x="566738" y="478810"/>
                  </a:lnTo>
                  <a:lnTo>
                    <a:pt x="546480" y="520216"/>
                  </a:lnTo>
                  <a:lnTo>
                    <a:pt x="521464" y="557789"/>
                  </a:lnTo>
                  <a:lnTo>
                    <a:pt x="492149" y="591010"/>
                  </a:lnTo>
                  <a:lnTo>
                    <a:pt x="458995" y="619357"/>
                  </a:lnTo>
                  <a:lnTo>
                    <a:pt x="422461" y="642311"/>
                  </a:lnTo>
                  <a:lnTo>
                    <a:pt x="383007" y="659351"/>
                  </a:lnTo>
                  <a:lnTo>
                    <a:pt x="341093" y="669957"/>
                  </a:lnTo>
                  <a:lnTo>
                    <a:pt x="297180" y="673607"/>
                  </a:lnTo>
                  <a:lnTo>
                    <a:pt x="253266" y="669957"/>
                  </a:lnTo>
                  <a:lnTo>
                    <a:pt x="211352" y="659351"/>
                  </a:lnTo>
                  <a:lnTo>
                    <a:pt x="171898" y="642311"/>
                  </a:lnTo>
                  <a:lnTo>
                    <a:pt x="135364" y="619357"/>
                  </a:lnTo>
                  <a:lnTo>
                    <a:pt x="102210" y="591010"/>
                  </a:lnTo>
                  <a:lnTo>
                    <a:pt x="72895" y="557789"/>
                  </a:lnTo>
                  <a:lnTo>
                    <a:pt x="47879" y="520216"/>
                  </a:lnTo>
                  <a:lnTo>
                    <a:pt x="27621" y="478810"/>
                  </a:lnTo>
                  <a:lnTo>
                    <a:pt x="12582" y="434093"/>
                  </a:lnTo>
                  <a:lnTo>
                    <a:pt x="3222" y="386584"/>
                  </a:lnTo>
                  <a:lnTo>
                    <a:pt x="0" y="336803"/>
                  </a:lnTo>
                  <a:close/>
                </a:path>
              </a:pathLst>
            </a:custGeom>
            <a:ln w="28956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2820" y="1691385"/>
            <a:ext cx="343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E5496"/>
                </a:solidFill>
                <a:latin typeface="DejaVu Serif"/>
                <a:cs typeface="DejaVu Serif"/>
              </a:rPr>
              <a:t>1</a:t>
            </a:r>
            <a:endParaRPr sz="3600">
              <a:latin typeface="DejaVu Serif"/>
              <a:cs typeface="DejaVu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01852" y="1577339"/>
            <a:ext cx="10675620" cy="838200"/>
            <a:chOff x="1101852" y="1577339"/>
            <a:chExt cx="10675620" cy="838200"/>
          </a:xfrm>
        </p:grpSpPr>
        <p:sp>
          <p:nvSpPr>
            <p:cNvPr id="9" name="object 9"/>
            <p:cNvSpPr/>
            <p:nvPr/>
          </p:nvSpPr>
          <p:spPr>
            <a:xfrm>
              <a:off x="1116330" y="1591817"/>
              <a:ext cx="10647045" cy="809625"/>
            </a:xfrm>
            <a:custGeom>
              <a:avLst/>
              <a:gdLst/>
              <a:ahLst/>
              <a:cxnLst/>
              <a:rect l="l" t="t" r="r" b="b"/>
              <a:pathLst>
                <a:path w="10647045" h="809625">
                  <a:moveTo>
                    <a:pt x="10511790" y="0"/>
                  </a:moveTo>
                  <a:lnTo>
                    <a:pt x="134873" y="0"/>
                  </a:lnTo>
                  <a:lnTo>
                    <a:pt x="92244" y="6870"/>
                  </a:lnTo>
                  <a:lnTo>
                    <a:pt x="55220" y="26005"/>
                  </a:lnTo>
                  <a:lnTo>
                    <a:pt x="26023" y="55193"/>
                  </a:lnTo>
                  <a:lnTo>
                    <a:pt x="6876" y="92220"/>
                  </a:lnTo>
                  <a:lnTo>
                    <a:pt x="0" y="134874"/>
                  </a:lnTo>
                  <a:lnTo>
                    <a:pt x="0" y="674370"/>
                  </a:lnTo>
                  <a:lnTo>
                    <a:pt x="6876" y="717023"/>
                  </a:lnTo>
                  <a:lnTo>
                    <a:pt x="26023" y="754050"/>
                  </a:lnTo>
                  <a:lnTo>
                    <a:pt x="55220" y="783238"/>
                  </a:lnTo>
                  <a:lnTo>
                    <a:pt x="92244" y="802373"/>
                  </a:lnTo>
                  <a:lnTo>
                    <a:pt x="134873" y="809244"/>
                  </a:lnTo>
                  <a:lnTo>
                    <a:pt x="10511790" y="809244"/>
                  </a:lnTo>
                  <a:lnTo>
                    <a:pt x="10554443" y="802373"/>
                  </a:lnTo>
                  <a:lnTo>
                    <a:pt x="10591470" y="783238"/>
                  </a:lnTo>
                  <a:lnTo>
                    <a:pt x="10620658" y="754050"/>
                  </a:lnTo>
                  <a:lnTo>
                    <a:pt x="10639793" y="717023"/>
                  </a:lnTo>
                  <a:lnTo>
                    <a:pt x="10646664" y="674370"/>
                  </a:lnTo>
                  <a:lnTo>
                    <a:pt x="10646664" y="134874"/>
                  </a:lnTo>
                  <a:lnTo>
                    <a:pt x="10639793" y="92220"/>
                  </a:lnTo>
                  <a:lnTo>
                    <a:pt x="10620658" y="55193"/>
                  </a:lnTo>
                  <a:lnTo>
                    <a:pt x="10591470" y="26005"/>
                  </a:lnTo>
                  <a:lnTo>
                    <a:pt x="10554443" y="6870"/>
                  </a:lnTo>
                  <a:lnTo>
                    <a:pt x="10511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6330" y="1591817"/>
              <a:ext cx="10647045" cy="809625"/>
            </a:xfrm>
            <a:custGeom>
              <a:avLst/>
              <a:gdLst/>
              <a:ahLst/>
              <a:cxnLst/>
              <a:rect l="l" t="t" r="r" b="b"/>
              <a:pathLst>
                <a:path w="10647045" h="809625">
                  <a:moveTo>
                    <a:pt x="0" y="134874"/>
                  </a:moveTo>
                  <a:lnTo>
                    <a:pt x="6876" y="92220"/>
                  </a:lnTo>
                  <a:lnTo>
                    <a:pt x="26023" y="55193"/>
                  </a:lnTo>
                  <a:lnTo>
                    <a:pt x="55220" y="26005"/>
                  </a:lnTo>
                  <a:lnTo>
                    <a:pt x="92244" y="6870"/>
                  </a:lnTo>
                  <a:lnTo>
                    <a:pt x="134873" y="0"/>
                  </a:lnTo>
                  <a:lnTo>
                    <a:pt x="10511790" y="0"/>
                  </a:lnTo>
                  <a:lnTo>
                    <a:pt x="10554443" y="6870"/>
                  </a:lnTo>
                  <a:lnTo>
                    <a:pt x="10591470" y="26005"/>
                  </a:lnTo>
                  <a:lnTo>
                    <a:pt x="10620658" y="55193"/>
                  </a:lnTo>
                  <a:lnTo>
                    <a:pt x="10639793" y="92220"/>
                  </a:lnTo>
                  <a:lnTo>
                    <a:pt x="10646664" y="134874"/>
                  </a:lnTo>
                  <a:lnTo>
                    <a:pt x="10646664" y="674370"/>
                  </a:lnTo>
                  <a:lnTo>
                    <a:pt x="10639793" y="717023"/>
                  </a:lnTo>
                  <a:lnTo>
                    <a:pt x="10620658" y="754050"/>
                  </a:lnTo>
                  <a:lnTo>
                    <a:pt x="10591470" y="783238"/>
                  </a:lnTo>
                  <a:lnTo>
                    <a:pt x="10554443" y="802373"/>
                  </a:lnTo>
                  <a:lnTo>
                    <a:pt x="10511790" y="809244"/>
                  </a:lnTo>
                  <a:lnTo>
                    <a:pt x="134873" y="809244"/>
                  </a:lnTo>
                  <a:lnTo>
                    <a:pt x="92244" y="802373"/>
                  </a:lnTo>
                  <a:lnTo>
                    <a:pt x="55220" y="783238"/>
                  </a:lnTo>
                  <a:lnTo>
                    <a:pt x="26023" y="754050"/>
                  </a:lnTo>
                  <a:lnTo>
                    <a:pt x="6876" y="717023"/>
                  </a:lnTo>
                  <a:lnTo>
                    <a:pt x="0" y="674370"/>
                  </a:lnTo>
                  <a:lnTo>
                    <a:pt x="0" y="134874"/>
                  </a:lnTo>
                  <a:close/>
                </a:path>
              </a:pathLst>
            </a:custGeom>
            <a:ln w="28956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33932" y="1781302"/>
            <a:ext cx="994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Menggunakan ruang/tempat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yang cukup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luas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dengan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sirkulasi </a:t>
            </a:r>
            <a:r>
              <a:rPr sz="2400" b="1" spc="-15" dirty="0">
                <a:solidFill>
                  <a:srgbClr val="1F3863"/>
                </a:solidFill>
                <a:latin typeface="Carlito"/>
                <a:cs typeface="Carlito"/>
              </a:rPr>
              <a:t>udara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yang</a:t>
            </a:r>
            <a:r>
              <a:rPr sz="2400" b="1" spc="80" dirty="0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baik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2816" y="2930651"/>
            <a:ext cx="623570" cy="704215"/>
            <a:chOff x="432816" y="2930651"/>
            <a:chExt cx="623570" cy="704215"/>
          </a:xfrm>
        </p:grpSpPr>
        <p:sp>
          <p:nvSpPr>
            <p:cNvPr id="13" name="object 13"/>
            <p:cNvSpPr/>
            <p:nvPr/>
          </p:nvSpPr>
          <p:spPr>
            <a:xfrm>
              <a:off x="447294" y="2945129"/>
              <a:ext cx="594360" cy="675640"/>
            </a:xfrm>
            <a:custGeom>
              <a:avLst/>
              <a:gdLst/>
              <a:ahLst/>
              <a:cxnLst/>
              <a:rect l="l" t="t" r="r" b="b"/>
              <a:pathLst>
                <a:path w="594360" h="675639">
                  <a:moveTo>
                    <a:pt x="297180" y="0"/>
                  </a:moveTo>
                  <a:lnTo>
                    <a:pt x="253266" y="3660"/>
                  </a:lnTo>
                  <a:lnTo>
                    <a:pt x="211352" y="14291"/>
                  </a:lnTo>
                  <a:lnTo>
                    <a:pt x="171898" y="31373"/>
                  </a:lnTo>
                  <a:lnTo>
                    <a:pt x="135364" y="54383"/>
                  </a:lnTo>
                  <a:lnTo>
                    <a:pt x="102210" y="82798"/>
                  </a:lnTo>
                  <a:lnTo>
                    <a:pt x="72895" y="116096"/>
                  </a:lnTo>
                  <a:lnTo>
                    <a:pt x="47879" y="153756"/>
                  </a:lnTo>
                  <a:lnTo>
                    <a:pt x="27621" y="195255"/>
                  </a:lnTo>
                  <a:lnTo>
                    <a:pt x="12582" y="240071"/>
                  </a:lnTo>
                  <a:lnTo>
                    <a:pt x="3222" y="287682"/>
                  </a:lnTo>
                  <a:lnTo>
                    <a:pt x="0" y="337566"/>
                  </a:lnTo>
                  <a:lnTo>
                    <a:pt x="3222" y="387449"/>
                  </a:lnTo>
                  <a:lnTo>
                    <a:pt x="12582" y="435060"/>
                  </a:lnTo>
                  <a:lnTo>
                    <a:pt x="27621" y="479876"/>
                  </a:lnTo>
                  <a:lnTo>
                    <a:pt x="47879" y="521375"/>
                  </a:lnTo>
                  <a:lnTo>
                    <a:pt x="72895" y="559035"/>
                  </a:lnTo>
                  <a:lnTo>
                    <a:pt x="102210" y="592333"/>
                  </a:lnTo>
                  <a:lnTo>
                    <a:pt x="135364" y="620748"/>
                  </a:lnTo>
                  <a:lnTo>
                    <a:pt x="171898" y="643758"/>
                  </a:lnTo>
                  <a:lnTo>
                    <a:pt x="211352" y="660840"/>
                  </a:lnTo>
                  <a:lnTo>
                    <a:pt x="253266" y="671471"/>
                  </a:lnTo>
                  <a:lnTo>
                    <a:pt x="297180" y="675132"/>
                  </a:lnTo>
                  <a:lnTo>
                    <a:pt x="341093" y="671471"/>
                  </a:lnTo>
                  <a:lnTo>
                    <a:pt x="383007" y="660840"/>
                  </a:lnTo>
                  <a:lnTo>
                    <a:pt x="422461" y="643758"/>
                  </a:lnTo>
                  <a:lnTo>
                    <a:pt x="458995" y="620748"/>
                  </a:lnTo>
                  <a:lnTo>
                    <a:pt x="492149" y="592333"/>
                  </a:lnTo>
                  <a:lnTo>
                    <a:pt x="521464" y="559035"/>
                  </a:lnTo>
                  <a:lnTo>
                    <a:pt x="546480" y="521375"/>
                  </a:lnTo>
                  <a:lnTo>
                    <a:pt x="566738" y="479876"/>
                  </a:lnTo>
                  <a:lnTo>
                    <a:pt x="581777" y="435060"/>
                  </a:lnTo>
                  <a:lnTo>
                    <a:pt x="591137" y="387449"/>
                  </a:lnTo>
                  <a:lnTo>
                    <a:pt x="594360" y="337566"/>
                  </a:lnTo>
                  <a:lnTo>
                    <a:pt x="591137" y="287682"/>
                  </a:lnTo>
                  <a:lnTo>
                    <a:pt x="581777" y="240071"/>
                  </a:lnTo>
                  <a:lnTo>
                    <a:pt x="566738" y="195255"/>
                  </a:lnTo>
                  <a:lnTo>
                    <a:pt x="546480" y="153756"/>
                  </a:lnTo>
                  <a:lnTo>
                    <a:pt x="521464" y="116096"/>
                  </a:lnTo>
                  <a:lnTo>
                    <a:pt x="492149" y="82798"/>
                  </a:lnTo>
                  <a:lnTo>
                    <a:pt x="458995" y="54383"/>
                  </a:lnTo>
                  <a:lnTo>
                    <a:pt x="422461" y="31373"/>
                  </a:lnTo>
                  <a:lnTo>
                    <a:pt x="383007" y="14291"/>
                  </a:lnTo>
                  <a:lnTo>
                    <a:pt x="341093" y="366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294" y="2945129"/>
              <a:ext cx="594360" cy="675640"/>
            </a:xfrm>
            <a:custGeom>
              <a:avLst/>
              <a:gdLst/>
              <a:ahLst/>
              <a:cxnLst/>
              <a:rect l="l" t="t" r="r" b="b"/>
              <a:pathLst>
                <a:path w="594360" h="675639">
                  <a:moveTo>
                    <a:pt x="0" y="337566"/>
                  </a:moveTo>
                  <a:lnTo>
                    <a:pt x="3222" y="287682"/>
                  </a:lnTo>
                  <a:lnTo>
                    <a:pt x="12582" y="240071"/>
                  </a:lnTo>
                  <a:lnTo>
                    <a:pt x="27621" y="195255"/>
                  </a:lnTo>
                  <a:lnTo>
                    <a:pt x="47879" y="153756"/>
                  </a:lnTo>
                  <a:lnTo>
                    <a:pt x="72895" y="116096"/>
                  </a:lnTo>
                  <a:lnTo>
                    <a:pt x="102210" y="82798"/>
                  </a:lnTo>
                  <a:lnTo>
                    <a:pt x="135364" y="54383"/>
                  </a:lnTo>
                  <a:lnTo>
                    <a:pt x="171898" y="31373"/>
                  </a:lnTo>
                  <a:lnTo>
                    <a:pt x="211352" y="14291"/>
                  </a:lnTo>
                  <a:lnTo>
                    <a:pt x="253266" y="3660"/>
                  </a:lnTo>
                  <a:lnTo>
                    <a:pt x="297180" y="0"/>
                  </a:lnTo>
                  <a:lnTo>
                    <a:pt x="341093" y="3660"/>
                  </a:lnTo>
                  <a:lnTo>
                    <a:pt x="383007" y="14291"/>
                  </a:lnTo>
                  <a:lnTo>
                    <a:pt x="422461" y="31373"/>
                  </a:lnTo>
                  <a:lnTo>
                    <a:pt x="458995" y="54383"/>
                  </a:lnTo>
                  <a:lnTo>
                    <a:pt x="492149" y="82798"/>
                  </a:lnTo>
                  <a:lnTo>
                    <a:pt x="521464" y="116096"/>
                  </a:lnTo>
                  <a:lnTo>
                    <a:pt x="546480" y="153756"/>
                  </a:lnTo>
                  <a:lnTo>
                    <a:pt x="566738" y="195255"/>
                  </a:lnTo>
                  <a:lnTo>
                    <a:pt x="581777" y="240071"/>
                  </a:lnTo>
                  <a:lnTo>
                    <a:pt x="591137" y="287682"/>
                  </a:lnTo>
                  <a:lnTo>
                    <a:pt x="594360" y="337566"/>
                  </a:lnTo>
                  <a:lnTo>
                    <a:pt x="591137" y="387449"/>
                  </a:lnTo>
                  <a:lnTo>
                    <a:pt x="581777" y="435060"/>
                  </a:lnTo>
                  <a:lnTo>
                    <a:pt x="566738" y="479876"/>
                  </a:lnTo>
                  <a:lnTo>
                    <a:pt x="546480" y="521375"/>
                  </a:lnTo>
                  <a:lnTo>
                    <a:pt x="521464" y="559035"/>
                  </a:lnTo>
                  <a:lnTo>
                    <a:pt x="492149" y="592333"/>
                  </a:lnTo>
                  <a:lnTo>
                    <a:pt x="458995" y="620748"/>
                  </a:lnTo>
                  <a:lnTo>
                    <a:pt x="422461" y="643758"/>
                  </a:lnTo>
                  <a:lnTo>
                    <a:pt x="383007" y="660840"/>
                  </a:lnTo>
                  <a:lnTo>
                    <a:pt x="341093" y="671471"/>
                  </a:lnTo>
                  <a:lnTo>
                    <a:pt x="297180" y="675132"/>
                  </a:lnTo>
                  <a:lnTo>
                    <a:pt x="253266" y="671471"/>
                  </a:lnTo>
                  <a:lnTo>
                    <a:pt x="211352" y="660840"/>
                  </a:lnTo>
                  <a:lnTo>
                    <a:pt x="171898" y="643758"/>
                  </a:lnTo>
                  <a:lnTo>
                    <a:pt x="135364" y="620748"/>
                  </a:lnTo>
                  <a:lnTo>
                    <a:pt x="102210" y="592333"/>
                  </a:lnTo>
                  <a:lnTo>
                    <a:pt x="72895" y="559035"/>
                  </a:lnTo>
                  <a:lnTo>
                    <a:pt x="47879" y="521375"/>
                  </a:lnTo>
                  <a:lnTo>
                    <a:pt x="27621" y="479876"/>
                  </a:lnTo>
                  <a:lnTo>
                    <a:pt x="12582" y="435060"/>
                  </a:lnTo>
                  <a:lnTo>
                    <a:pt x="3222" y="387449"/>
                  </a:lnTo>
                  <a:lnTo>
                    <a:pt x="0" y="337566"/>
                  </a:lnTo>
                  <a:close/>
                </a:path>
              </a:pathLst>
            </a:custGeom>
            <a:ln w="28956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3054" y="2977388"/>
            <a:ext cx="343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E5496"/>
                </a:solidFill>
                <a:latin typeface="DejaVu Serif"/>
                <a:cs typeface="DejaVu Serif"/>
              </a:rPr>
              <a:t>2</a:t>
            </a:r>
            <a:endParaRPr sz="3600">
              <a:latin typeface="DejaVu Serif"/>
              <a:cs typeface="DejaVu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01852" y="2732532"/>
            <a:ext cx="10675620" cy="1035050"/>
            <a:chOff x="1101852" y="2732532"/>
            <a:chExt cx="10675620" cy="1035050"/>
          </a:xfrm>
        </p:grpSpPr>
        <p:sp>
          <p:nvSpPr>
            <p:cNvPr id="17" name="object 17"/>
            <p:cNvSpPr/>
            <p:nvPr/>
          </p:nvSpPr>
          <p:spPr>
            <a:xfrm>
              <a:off x="1116330" y="2747010"/>
              <a:ext cx="10647045" cy="1005840"/>
            </a:xfrm>
            <a:custGeom>
              <a:avLst/>
              <a:gdLst/>
              <a:ahLst/>
              <a:cxnLst/>
              <a:rect l="l" t="t" r="r" b="b"/>
              <a:pathLst>
                <a:path w="10647045" h="1005839">
                  <a:moveTo>
                    <a:pt x="10479024" y="0"/>
                  </a:moveTo>
                  <a:lnTo>
                    <a:pt x="167639" y="0"/>
                  </a:lnTo>
                  <a:lnTo>
                    <a:pt x="123075" y="5988"/>
                  </a:lnTo>
                  <a:lnTo>
                    <a:pt x="83029" y="22888"/>
                  </a:lnTo>
                  <a:lnTo>
                    <a:pt x="49101" y="49101"/>
                  </a:lnTo>
                  <a:lnTo>
                    <a:pt x="22888" y="83029"/>
                  </a:lnTo>
                  <a:lnTo>
                    <a:pt x="5988" y="123075"/>
                  </a:lnTo>
                  <a:lnTo>
                    <a:pt x="0" y="167639"/>
                  </a:lnTo>
                  <a:lnTo>
                    <a:pt x="0" y="838200"/>
                  </a:lnTo>
                  <a:lnTo>
                    <a:pt x="5988" y="882764"/>
                  </a:lnTo>
                  <a:lnTo>
                    <a:pt x="22888" y="922810"/>
                  </a:lnTo>
                  <a:lnTo>
                    <a:pt x="49101" y="956738"/>
                  </a:lnTo>
                  <a:lnTo>
                    <a:pt x="83029" y="982951"/>
                  </a:lnTo>
                  <a:lnTo>
                    <a:pt x="123075" y="999851"/>
                  </a:lnTo>
                  <a:lnTo>
                    <a:pt x="167639" y="1005839"/>
                  </a:lnTo>
                  <a:lnTo>
                    <a:pt x="10479024" y="1005839"/>
                  </a:lnTo>
                  <a:lnTo>
                    <a:pt x="10523588" y="999851"/>
                  </a:lnTo>
                  <a:lnTo>
                    <a:pt x="10563634" y="982951"/>
                  </a:lnTo>
                  <a:lnTo>
                    <a:pt x="10597562" y="956738"/>
                  </a:lnTo>
                  <a:lnTo>
                    <a:pt x="10623775" y="922810"/>
                  </a:lnTo>
                  <a:lnTo>
                    <a:pt x="10640675" y="882764"/>
                  </a:lnTo>
                  <a:lnTo>
                    <a:pt x="10646664" y="838200"/>
                  </a:lnTo>
                  <a:lnTo>
                    <a:pt x="10646664" y="167639"/>
                  </a:lnTo>
                  <a:lnTo>
                    <a:pt x="10640675" y="123075"/>
                  </a:lnTo>
                  <a:lnTo>
                    <a:pt x="10623775" y="83029"/>
                  </a:lnTo>
                  <a:lnTo>
                    <a:pt x="10597562" y="49101"/>
                  </a:lnTo>
                  <a:lnTo>
                    <a:pt x="10563634" y="22888"/>
                  </a:lnTo>
                  <a:lnTo>
                    <a:pt x="10523588" y="5988"/>
                  </a:lnTo>
                  <a:lnTo>
                    <a:pt x="10479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6330" y="2747010"/>
              <a:ext cx="10647045" cy="1005840"/>
            </a:xfrm>
            <a:custGeom>
              <a:avLst/>
              <a:gdLst/>
              <a:ahLst/>
              <a:cxnLst/>
              <a:rect l="l" t="t" r="r" b="b"/>
              <a:pathLst>
                <a:path w="10647045" h="1005839">
                  <a:moveTo>
                    <a:pt x="0" y="167639"/>
                  </a:moveTo>
                  <a:lnTo>
                    <a:pt x="5988" y="123075"/>
                  </a:lnTo>
                  <a:lnTo>
                    <a:pt x="22888" y="83029"/>
                  </a:lnTo>
                  <a:lnTo>
                    <a:pt x="49101" y="49101"/>
                  </a:lnTo>
                  <a:lnTo>
                    <a:pt x="83029" y="22888"/>
                  </a:lnTo>
                  <a:lnTo>
                    <a:pt x="123075" y="5988"/>
                  </a:lnTo>
                  <a:lnTo>
                    <a:pt x="167639" y="0"/>
                  </a:lnTo>
                  <a:lnTo>
                    <a:pt x="10479024" y="0"/>
                  </a:lnTo>
                  <a:lnTo>
                    <a:pt x="10523588" y="5988"/>
                  </a:lnTo>
                  <a:lnTo>
                    <a:pt x="10563634" y="22888"/>
                  </a:lnTo>
                  <a:lnTo>
                    <a:pt x="10597562" y="49101"/>
                  </a:lnTo>
                  <a:lnTo>
                    <a:pt x="10623775" y="83029"/>
                  </a:lnTo>
                  <a:lnTo>
                    <a:pt x="10640675" y="123075"/>
                  </a:lnTo>
                  <a:lnTo>
                    <a:pt x="10646664" y="167639"/>
                  </a:lnTo>
                  <a:lnTo>
                    <a:pt x="10646664" y="838200"/>
                  </a:lnTo>
                  <a:lnTo>
                    <a:pt x="10640675" y="882764"/>
                  </a:lnTo>
                  <a:lnTo>
                    <a:pt x="10623775" y="922810"/>
                  </a:lnTo>
                  <a:lnTo>
                    <a:pt x="10597562" y="956738"/>
                  </a:lnTo>
                  <a:lnTo>
                    <a:pt x="10563634" y="982951"/>
                  </a:lnTo>
                  <a:lnTo>
                    <a:pt x="10523588" y="999851"/>
                  </a:lnTo>
                  <a:lnTo>
                    <a:pt x="10479024" y="1005839"/>
                  </a:lnTo>
                  <a:lnTo>
                    <a:pt x="167639" y="1005839"/>
                  </a:lnTo>
                  <a:lnTo>
                    <a:pt x="123075" y="999851"/>
                  </a:lnTo>
                  <a:lnTo>
                    <a:pt x="83029" y="982951"/>
                  </a:lnTo>
                  <a:lnTo>
                    <a:pt x="49101" y="956738"/>
                  </a:lnTo>
                  <a:lnTo>
                    <a:pt x="22888" y="922810"/>
                  </a:lnTo>
                  <a:lnTo>
                    <a:pt x="5988" y="882764"/>
                  </a:lnTo>
                  <a:lnTo>
                    <a:pt x="0" y="838200"/>
                  </a:lnTo>
                  <a:lnTo>
                    <a:pt x="0" y="167639"/>
                  </a:lnTo>
                  <a:close/>
                </a:path>
              </a:pathLst>
            </a:custGeom>
            <a:ln w="28956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43380" y="2851784"/>
            <a:ext cx="10393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09139" algn="l"/>
                <a:tab pos="3455670" algn="l"/>
                <a:tab pos="5074285" algn="l"/>
                <a:tab pos="6148705" algn="l"/>
                <a:tab pos="7057390" algn="l"/>
                <a:tab pos="8680450" algn="l"/>
                <a:tab pos="9901555" algn="l"/>
              </a:tabLst>
            </a:pP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Ruan</a:t>
            </a:r>
            <a:r>
              <a:rPr sz="2400" b="1" spc="65" dirty="0">
                <a:solidFill>
                  <a:srgbClr val="1F3863"/>
                </a:solidFill>
                <a:latin typeface="Carlito"/>
                <a:cs typeface="Carlito"/>
              </a:rPr>
              <a:t>g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/</a:t>
            </a:r>
            <a:r>
              <a:rPr sz="2400" b="1" spc="-30" dirty="0">
                <a:solidFill>
                  <a:srgbClr val="1F3863"/>
                </a:solidFill>
                <a:latin typeface="Carlito"/>
                <a:cs typeface="Carlito"/>
              </a:rPr>
              <a:t>t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e</a:t>
            </a:r>
            <a:r>
              <a:rPr sz="2400" b="1" spc="5" dirty="0">
                <a:solidFill>
                  <a:srgbClr val="1F3863"/>
                </a:solidFill>
                <a:latin typeface="Carlito"/>
                <a:cs typeface="Carlito"/>
              </a:rPr>
              <a:t>m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p</a:t>
            </a:r>
            <a:r>
              <a:rPr sz="2400" b="1" spc="-30" dirty="0">
                <a:solidFill>
                  <a:srgbClr val="1F3863"/>
                </a:solidFill>
                <a:latin typeface="Carlito"/>
                <a:cs typeface="Carlito"/>
              </a:rPr>
              <a:t>a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t	pel</a:t>
            </a:r>
            <a:r>
              <a:rPr sz="2400" b="1" spc="-50" dirty="0">
                <a:solidFill>
                  <a:srgbClr val="1F3863"/>
                </a:solidFill>
                <a:latin typeface="Carlito"/>
                <a:cs typeface="Carlito"/>
              </a:rPr>
              <a:t>a</a:t>
            </a:r>
            <a:r>
              <a:rPr sz="2400" b="1" spc="-35" dirty="0">
                <a:solidFill>
                  <a:srgbClr val="1F3863"/>
                </a:solidFill>
                <a:latin typeface="Carlito"/>
                <a:cs typeface="Carlito"/>
              </a:rPr>
              <a:t>y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a</a:t>
            </a:r>
            <a:r>
              <a:rPr sz="2400" b="1" spc="5" dirty="0">
                <a:solidFill>
                  <a:srgbClr val="1F3863"/>
                </a:solidFill>
                <a:latin typeface="Carlito"/>
                <a:cs typeface="Carlito"/>
              </a:rPr>
              <a:t>n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an	d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i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be</a:t>
            </a:r>
            <a:r>
              <a:rPr sz="2400" b="1" spc="-25" dirty="0">
                <a:solidFill>
                  <a:srgbClr val="1F3863"/>
                </a:solidFill>
                <a:latin typeface="Carlito"/>
                <a:cs typeface="Carlito"/>
              </a:rPr>
              <a:t>r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si</a:t>
            </a:r>
            <a:r>
              <a:rPr sz="2400" b="1" spc="5" dirty="0">
                <a:solidFill>
                  <a:srgbClr val="1F3863"/>
                </a:solidFill>
                <a:latin typeface="Carlito"/>
                <a:cs typeface="Carlito"/>
              </a:rPr>
              <a:t>h</a:t>
            </a:r>
            <a:r>
              <a:rPr sz="2400" b="1" spc="-25" dirty="0">
                <a:solidFill>
                  <a:srgbClr val="1F3863"/>
                </a:solidFill>
                <a:latin typeface="Carlito"/>
                <a:cs typeface="Carlito"/>
              </a:rPr>
              <a:t>k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an	den</a:t>
            </a:r>
            <a:r>
              <a:rPr sz="2400" b="1" spc="-30" dirty="0">
                <a:solidFill>
                  <a:srgbClr val="1F3863"/>
                </a:solidFill>
                <a:latin typeface="Carlito"/>
                <a:cs typeface="Carlito"/>
              </a:rPr>
              <a:t>g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an	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c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ai</a:t>
            </a:r>
            <a:r>
              <a:rPr sz="2400" b="1" spc="-50" dirty="0">
                <a:solidFill>
                  <a:srgbClr val="1F3863"/>
                </a:solidFill>
                <a:latin typeface="Carlito"/>
                <a:cs typeface="Carlito"/>
              </a:rPr>
              <a:t>r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an	desi</a:t>
            </a:r>
            <a:r>
              <a:rPr sz="2400" b="1" spc="-20" dirty="0">
                <a:solidFill>
                  <a:srgbClr val="1F3863"/>
                </a:solidFill>
                <a:latin typeface="Carlito"/>
                <a:cs typeface="Carlito"/>
              </a:rPr>
              <a:t>n</a:t>
            </a:r>
            <a:r>
              <a:rPr sz="2400" b="1" spc="-40" dirty="0">
                <a:solidFill>
                  <a:srgbClr val="1F3863"/>
                </a:solidFill>
                <a:latin typeface="Carlito"/>
                <a:cs typeface="Carlito"/>
              </a:rPr>
              <a:t>f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e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k</a:t>
            </a:r>
            <a:r>
              <a:rPr sz="2400" b="1" spc="-30" dirty="0">
                <a:solidFill>
                  <a:srgbClr val="1F3863"/>
                </a:solidFill>
                <a:latin typeface="Carlito"/>
                <a:cs typeface="Carlito"/>
              </a:rPr>
              <a:t>t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an	s</a:t>
            </a:r>
            <a:r>
              <a:rPr sz="2400" b="1" spc="15" dirty="0">
                <a:solidFill>
                  <a:srgbClr val="1F3863"/>
                </a:solidFill>
                <a:latin typeface="Carlito"/>
                <a:cs typeface="Carlito"/>
              </a:rPr>
              <a:t>e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bel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u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m	dan 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sesudah</a:t>
            </a:r>
            <a:r>
              <a:rPr sz="2400" b="1" spc="5" dirty="0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pelayanan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5925" y="4087240"/>
            <a:ext cx="623570" cy="702945"/>
            <a:chOff x="415925" y="4087240"/>
            <a:chExt cx="623570" cy="702945"/>
          </a:xfrm>
        </p:grpSpPr>
        <p:sp>
          <p:nvSpPr>
            <p:cNvPr id="21" name="object 21"/>
            <p:cNvSpPr/>
            <p:nvPr/>
          </p:nvSpPr>
          <p:spPr>
            <a:xfrm>
              <a:off x="430529" y="4101845"/>
              <a:ext cx="594360" cy="673735"/>
            </a:xfrm>
            <a:custGeom>
              <a:avLst/>
              <a:gdLst/>
              <a:ahLst/>
              <a:cxnLst/>
              <a:rect l="l" t="t" r="r" b="b"/>
              <a:pathLst>
                <a:path w="594360" h="673735">
                  <a:moveTo>
                    <a:pt x="297180" y="0"/>
                  </a:moveTo>
                  <a:lnTo>
                    <a:pt x="253266" y="3650"/>
                  </a:lnTo>
                  <a:lnTo>
                    <a:pt x="211352" y="14256"/>
                  </a:lnTo>
                  <a:lnTo>
                    <a:pt x="171898" y="31296"/>
                  </a:lnTo>
                  <a:lnTo>
                    <a:pt x="135364" y="54250"/>
                  </a:lnTo>
                  <a:lnTo>
                    <a:pt x="102210" y="82597"/>
                  </a:lnTo>
                  <a:lnTo>
                    <a:pt x="72895" y="115818"/>
                  </a:lnTo>
                  <a:lnTo>
                    <a:pt x="47879" y="153391"/>
                  </a:lnTo>
                  <a:lnTo>
                    <a:pt x="27621" y="194797"/>
                  </a:lnTo>
                  <a:lnTo>
                    <a:pt x="12582" y="239514"/>
                  </a:lnTo>
                  <a:lnTo>
                    <a:pt x="3222" y="287023"/>
                  </a:lnTo>
                  <a:lnTo>
                    <a:pt x="0" y="336803"/>
                  </a:lnTo>
                  <a:lnTo>
                    <a:pt x="3222" y="386584"/>
                  </a:lnTo>
                  <a:lnTo>
                    <a:pt x="12582" y="434093"/>
                  </a:lnTo>
                  <a:lnTo>
                    <a:pt x="27621" y="478810"/>
                  </a:lnTo>
                  <a:lnTo>
                    <a:pt x="47879" y="520216"/>
                  </a:lnTo>
                  <a:lnTo>
                    <a:pt x="72895" y="557789"/>
                  </a:lnTo>
                  <a:lnTo>
                    <a:pt x="102210" y="591010"/>
                  </a:lnTo>
                  <a:lnTo>
                    <a:pt x="135364" y="619357"/>
                  </a:lnTo>
                  <a:lnTo>
                    <a:pt x="171898" y="642311"/>
                  </a:lnTo>
                  <a:lnTo>
                    <a:pt x="211352" y="659351"/>
                  </a:lnTo>
                  <a:lnTo>
                    <a:pt x="253266" y="669957"/>
                  </a:lnTo>
                  <a:lnTo>
                    <a:pt x="297180" y="673607"/>
                  </a:lnTo>
                  <a:lnTo>
                    <a:pt x="341093" y="669957"/>
                  </a:lnTo>
                  <a:lnTo>
                    <a:pt x="383007" y="659351"/>
                  </a:lnTo>
                  <a:lnTo>
                    <a:pt x="422461" y="642311"/>
                  </a:lnTo>
                  <a:lnTo>
                    <a:pt x="458995" y="619357"/>
                  </a:lnTo>
                  <a:lnTo>
                    <a:pt x="492149" y="591010"/>
                  </a:lnTo>
                  <a:lnTo>
                    <a:pt x="521464" y="557789"/>
                  </a:lnTo>
                  <a:lnTo>
                    <a:pt x="546480" y="520216"/>
                  </a:lnTo>
                  <a:lnTo>
                    <a:pt x="566738" y="478810"/>
                  </a:lnTo>
                  <a:lnTo>
                    <a:pt x="581777" y="434093"/>
                  </a:lnTo>
                  <a:lnTo>
                    <a:pt x="591137" y="386584"/>
                  </a:lnTo>
                  <a:lnTo>
                    <a:pt x="594360" y="336803"/>
                  </a:lnTo>
                  <a:lnTo>
                    <a:pt x="591137" y="287023"/>
                  </a:lnTo>
                  <a:lnTo>
                    <a:pt x="581777" y="239514"/>
                  </a:lnTo>
                  <a:lnTo>
                    <a:pt x="566738" y="194797"/>
                  </a:lnTo>
                  <a:lnTo>
                    <a:pt x="546480" y="153391"/>
                  </a:lnTo>
                  <a:lnTo>
                    <a:pt x="521464" y="115818"/>
                  </a:lnTo>
                  <a:lnTo>
                    <a:pt x="492149" y="82597"/>
                  </a:lnTo>
                  <a:lnTo>
                    <a:pt x="458995" y="54250"/>
                  </a:lnTo>
                  <a:lnTo>
                    <a:pt x="422461" y="31296"/>
                  </a:lnTo>
                  <a:lnTo>
                    <a:pt x="383007" y="14256"/>
                  </a:lnTo>
                  <a:lnTo>
                    <a:pt x="341093" y="365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0529" y="4101845"/>
              <a:ext cx="594360" cy="673735"/>
            </a:xfrm>
            <a:custGeom>
              <a:avLst/>
              <a:gdLst/>
              <a:ahLst/>
              <a:cxnLst/>
              <a:rect l="l" t="t" r="r" b="b"/>
              <a:pathLst>
                <a:path w="594360" h="673735">
                  <a:moveTo>
                    <a:pt x="0" y="336803"/>
                  </a:moveTo>
                  <a:lnTo>
                    <a:pt x="3222" y="287023"/>
                  </a:lnTo>
                  <a:lnTo>
                    <a:pt x="12582" y="239514"/>
                  </a:lnTo>
                  <a:lnTo>
                    <a:pt x="27621" y="194797"/>
                  </a:lnTo>
                  <a:lnTo>
                    <a:pt x="47879" y="153391"/>
                  </a:lnTo>
                  <a:lnTo>
                    <a:pt x="72895" y="115818"/>
                  </a:lnTo>
                  <a:lnTo>
                    <a:pt x="102210" y="82597"/>
                  </a:lnTo>
                  <a:lnTo>
                    <a:pt x="135364" y="54250"/>
                  </a:lnTo>
                  <a:lnTo>
                    <a:pt x="171898" y="31296"/>
                  </a:lnTo>
                  <a:lnTo>
                    <a:pt x="211352" y="14256"/>
                  </a:lnTo>
                  <a:lnTo>
                    <a:pt x="253266" y="3650"/>
                  </a:lnTo>
                  <a:lnTo>
                    <a:pt x="297180" y="0"/>
                  </a:lnTo>
                  <a:lnTo>
                    <a:pt x="341093" y="3650"/>
                  </a:lnTo>
                  <a:lnTo>
                    <a:pt x="383007" y="14256"/>
                  </a:lnTo>
                  <a:lnTo>
                    <a:pt x="422461" y="31296"/>
                  </a:lnTo>
                  <a:lnTo>
                    <a:pt x="458995" y="54250"/>
                  </a:lnTo>
                  <a:lnTo>
                    <a:pt x="492149" y="82597"/>
                  </a:lnTo>
                  <a:lnTo>
                    <a:pt x="521464" y="115818"/>
                  </a:lnTo>
                  <a:lnTo>
                    <a:pt x="546480" y="153391"/>
                  </a:lnTo>
                  <a:lnTo>
                    <a:pt x="566738" y="194797"/>
                  </a:lnTo>
                  <a:lnTo>
                    <a:pt x="581777" y="239514"/>
                  </a:lnTo>
                  <a:lnTo>
                    <a:pt x="591137" y="287023"/>
                  </a:lnTo>
                  <a:lnTo>
                    <a:pt x="594360" y="336803"/>
                  </a:lnTo>
                  <a:lnTo>
                    <a:pt x="591137" y="386584"/>
                  </a:lnTo>
                  <a:lnTo>
                    <a:pt x="581777" y="434093"/>
                  </a:lnTo>
                  <a:lnTo>
                    <a:pt x="566738" y="478810"/>
                  </a:lnTo>
                  <a:lnTo>
                    <a:pt x="546480" y="520216"/>
                  </a:lnTo>
                  <a:lnTo>
                    <a:pt x="521464" y="557789"/>
                  </a:lnTo>
                  <a:lnTo>
                    <a:pt x="492149" y="591010"/>
                  </a:lnTo>
                  <a:lnTo>
                    <a:pt x="458995" y="619357"/>
                  </a:lnTo>
                  <a:lnTo>
                    <a:pt x="422461" y="642311"/>
                  </a:lnTo>
                  <a:lnTo>
                    <a:pt x="383007" y="659351"/>
                  </a:lnTo>
                  <a:lnTo>
                    <a:pt x="341093" y="669957"/>
                  </a:lnTo>
                  <a:lnTo>
                    <a:pt x="297180" y="673607"/>
                  </a:lnTo>
                  <a:lnTo>
                    <a:pt x="253266" y="669957"/>
                  </a:lnTo>
                  <a:lnTo>
                    <a:pt x="211352" y="659351"/>
                  </a:lnTo>
                  <a:lnTo>
                    <a:pt x="171898" y="642311"/>
                  </a:lnTo>
                  <a:lnTo>
                    <a:pt x="135364" y="619357"/>
                  </a:lnTo>
                  <a:lnTo>
                    <a:pt x="102210" y="591010"/>
                  </a:lnTo>
                  <a:lnTo>
                    <a:pt x="72895" y="557789"/>
                  </a:lnTo>
                  <a:lnTo>
                    <a:pt x="47879" y="520216"/>
                  </a:lnTo>
                  <a:lnTo>
                    <a:pt x="27621" y="478810"/>
                  </a:lnTo>
                  <a:lnTo>
                    <a:pt x="12582" y="434093"/>
                  </a:lnTo>
                  <a:lnTo>
                    <a:pt x="3222" y="386584"/>
                  </a:lnTo>
                  <a:lnTo>
                    <a:pt x="0" y="336803"/>
                  </a:lnTo>
                  <a:close/>
                </a:path>
              </a:pathLst>
            </a:custGeom>
            <a:ln w="2895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55142" y="4133164"/>
            <a:ext cx="344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E5496"/>
                </a:solidFill>
                <a:latin typeface="DejaVu Serif"/>
                <a:cs typeface="DejaVu Serif"/>
              </a:rPr>
              <a:t>3</a:t>
            </a:r>
            <a:endParaRPr sz="3600">
              <a:latin typeface="DejaVu Serif"/>
              <a:cs typeface="DejaVu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3563" y="4018788"/>
            <a:ext cx="10677525" cy="838200"/>
            <a:chOff x="1083563" y="4018788"/>
            <a:chExt cx="10677525" cy="838200"/>
          </a:xfrm>
        </p:grpSpPr>
        <p:sp>
          <p:nvSpPr>
            <p:cNvPr id="25" name="object 25"/>
            <p:cNvSpPr/>
            <p:nvPr/>
          </p:nvSpPr>
          <p:spPr>
            <a:xfrm>
              <a:off x="1098041" y="4033266"/>
              <a:ext cx="10648315" cy="809625"/>
            </a:xfrm>
            <a:custGeom>
              <a:avLst/>
              <a:gdLst/>
              <a:ahLst/>
              <a:cxnLst/>
              <a:rect l="l" t="t" r="r" b="b"/>
              <a:pathLst>
                <a:path w="10648315" h="809625">
                  <a:moveTo>
                    <a:pt x="10513314" y="0"/>
                  </a:moveTo>
                  <a:lnTo>
                    <a:pt x="134874" y="0"/>
                  </a:lnTo>
                  <a:lnTo>
                    <a:pt x="92244" y="6870"/>
                  </a:lnTo>
                  <a:lnTo>
                    <a:pt x="55220" y="26005"/>
                  </a:lnTo>
                  <a:lnTo>
                    <a:pt x="26023" y="55193"/>
                  </a:lnTo>
                  <a:lnTo>
                    <a:pt x="6876" y="92220"/>
                  </a:lnTo>
                  <a:lnTo>
                    <a:pt x="0" y="134873"/>
                  </a:lnTo>
                  <a:lnTo>
                    <a:pt x="0" y="674369"/>
                  </a:lnTo>
                  <a:lnTo>
                    <a:pt x="6876" y="717023"/>
                  </a:lnTo>
                  <a:lnTo>
                    <a:pt x="26023" y="754050"/>
                  </a:lnTo>
                  <a:lnTo>
                    <a:pt x="55220" y="783238"/>
                  </a:lnTo>
                  <a:lnTo>
                    <a:pt x="92244" y="802373"/>
                  </a:lnTo>
                  <a:lnTo>
                    <a:pt x="134874" y="809243"/>
                  </a:lnTo>
                  <a:lnTo>
                    <a:pt x="10513314" y="809243"/>
                  </a:lnTo>
                  <a:lnTo>
                    <a:pt x="10555967" y="802373"/>
                  </a:lnTo>
                  <a:lnTo>
                    <a:pt x="10592994" y="783238"/>
                  </a:lnTo>
                  <a:lnTo>
                    <a:pt x="10622182" y="754050"/>
                  </a:lnTo>
                  <a:lnTo>
                    <a:pt x="10641317" y="717023"/>
                  </a:lnTo>
                  <a:lnTo>
                    <a:pt x="10648188" y="674369"/>
                  </a:lnTo>
                  <a:lnTo>
                    <a:pt x="10648188" y="134873"/>
                  </a:lnTo>
                  <a:lnTo>
                    <a:pt x="10641317" y="92220"/>
                  </a:lnTo>
                  <a:lnTo>
                    <a:pt x="10622182" y="55193"/>
                  </a:lnTo>
                  <a:lnTo>
                    <a:pt x="10592994" y="26005"/>
                  </a:lnTo>
                  <a:lnTo>
                    <a:pt x="10555967" y="6870"/>
                  </a:lnTo>
                  <a:lnTo>
                    <a:pt x="10513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8041" y="4033266"/>
              <a:ext cx="10648315" cy="809625"/>
            </a:xfrm>
            <a:custGeom>
              <a:avLst/>
              <a:gdLst/>
              <a:ahLst/>
              <a:cxnLst/>
              <a:rect l="l" t="t" r="r" b="b"/>
              <a:pathLst>
                <a:path w="10648315" h="809625">
                  <a:moveTo>
                    <a:pt x="0" y="134873"/>
                  </a:moveTo>
                  <a:lnTo>
                    <a:pt x="6876" y="92220"/>
                  </a:lnTo>
                  <a:lnTo>
                    <a:pt x="26023" y="55193"/>
                  </a:lnTo>
                  <a:lnTo>
                    <a:pt x="55220" y="26005"/>
                  </a:lnTo>
                  <a:lnTo>
                    <a:pt x="92244" y="6870"/>
                  </a:lnTo>
                  <a:lnTo>
                    <a:pt x="134874" y="0"/>
                  </a:lnTo>
                  <a:lnTo>
                    <a:pt x="10513314" y="0"/>
                  </a:lnTo>
                  <a:lnTo>
                    <a:pt x="10555967" y="6870"/>
                  </a:lnTo>
                  <a:lnTo>
                    <a:pt x="10592994" y="26005"/>
                  </a:lnTo>
                  <a:lnTo>
                    <a:pt x="10622182" y="55193"/>
                  </a:lnTo>
                  <a:lnTo>
                    <a:pt x="10641317" y="92220"/>
                  </a:lnTo>
                  <a:lnTo>
                    <a:pt x="10648188" y="134873"/>
                  </a:lnTo>
                  <a:lnTo>
                    <a:pt x="10648188" y="674369"/>
                  </a:lnTo>
                  <a:lnTo>
                    <a:pt x="10641317" y="717023"/>
                  </a:lnTo>
                  <a:lnTo>
                    <a:pt x="10622182" y="754050"/>
                  </a:lnTo>
                  <a:lnTo>
                    <a:pt x="10592994" y="783238"/>
                  </a:lnTo>
                  <a:lnTo>
                    <a:pt x="10555967" y="802373"/>
                  </a:lnTo>
                  <a:lnTo>
                    <a:pt x="10513314" y="809243"/>
                  </a:lnTo>
                  <a:lnTo>
                    <a:pt x="134874" y="809243"/>
                  </a:lnTo>
                  <a:lnTo>
                    <a:pt x="92244" y="802373"/>
                  </a:lnTo>
                  <a:lnTo>
                    <a:pt x="55220" y="783238"/>
                  </a:lnTo>
                  <a:lnTo>
                    <a:pt x="26023" y="754050"/>
                  </a:lnTo>
                  <a:lnTo>
                    <a:pt x="6876" y="717023"/>
                  </a:lnTo>
                  <a:lnTo>
                    <a:pt x="0" y="674369"/>
                  </a:lnTo>
                  <a:lnTo>
                    <a:pt x="0" y="134873"/>
                  </a:lnTo>
                  <a:close/>
                </a:path>
              </a:pathLst>
            </a:custGeom>
            <a:ln w="28956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15948" y="4223384"/>
            <a:ext cx="9864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1F3863"/>
                </a:solidFill>
                <a:latin typeface="Carlito"/>
                <a:cs typeface="Carlito"/>
              </a:rPr>
              <a:t>Tersedia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fasilitas 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mencuci </a:t>
            </a:r>
            <a:r>
              <a:rPr sz="2400" b="1" spc="-15" dirty="0">
                <a:solidFill>
                  <a:srgbClr val="1F3863"/>
                </a:solidFill>
                <a:latin typeface="Carlito"/>
                <a:cs typeface="Carlito"/>
              </a:rPr>
              <a:t>tangan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pakai 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sabun dan air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mengalir/ </a:t>
            </a:r>
            <a:r>
              <a:rPr sz="2400" b="1" i="1" spc="-5" dirty="0">
                <a:solidFill>
                  <a:srgbClr val="1F3863"/>
                </a:solidFill>
                <a:latin typeface="Carlito"/>
                <a:cs typeface="Carlito"/>
              </a:rPr>
              <a:t>hand</a:t>
            </a:r>
            <a:r>
              <a:rPr sz="2400" b="1" i="1" spc="5" dirty="0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1F3863"/>
                </a:solidFill>
                <a:latin typeface="Carlito"/>
                <a:cs typeface="Carlito"/>
              </a:rPr>
              <a:t>sanitizer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15925" y="5215001"/>
            <a:ext cx="623570" cy="702945"/>
            <a:chOff x="415925" y="5215001"/>
            <a:chExt cx="623570" cy="702945"/>
          </a:xfrm>
        </p:grpSpPr>
        <p:sp>
          <p:nvSpPr>
            <p:cNvPr id="29" name="object 29"/>
            <p:cNvSpPr/>
            <p:nvPr/>
          </p:nvSpPr>
          <p:spPr>
            <a:xfrm>
              <a:off x="430529" y="5229606"/>
              <a:ext cx="594360" cy="673735"/>
            </a:xfrm>
            <a:custGeom>
              <a:avLst/>
              <a:gdLst/>
              <a:ahLst/>
              <a:cxnLst/>
              <a:rect l="l" t="t" r="r" b="b"/>
              <a:pathLst>
                <a:path w="594360" h="673735">
                  <a:moveTo>
                    <a:pt x="297180" y="0"/>
                  </a:moveTo>
                  <a:lnTo>
                    <a:pt x="253266" y="3650"/>
                  </a:lnTo>
                  <a:lnTo>
                    <a:pt x="211352" y="14256"/>
                  </a:lnTo>
                  <a:lnTo>
                    <a:pt x="171898" y="31296"/>
                  </a:lnTo>
                  <a:lnTo>
                    <a:pt x="135364" y="54250"/>
                  </a:lnTo>
                  <a:lnTo>
                    <a:pt x="102210" y="82597"/>
                  </a:lnTo>
                  <a:lnTo>
                    <a:pt x="72895" y="115818"/>
                  </a:lnTo>
                  <a:lnTo>
                    <a:pt x="47879" y="153391"/>
                  </a:lnTo>
                  <a:lnTo>
                    <a:pt x="27621" y="194797"/>
                  </a:lnTo>
                  <a:lnTo>
                    <a:pt x="12582" y="239514"/>
                  </a:lnTo>
                  <a:lnTo>
                    <a:pt x="3222" y="287023"/>
                  </a:lnTo>
                  <a:lnTo>
                    <a:pt x="0" y="336804"/>
                  </a:lnTo>
                  <a:lnTo>
                    <a:pt x="3222" y="386575"/>
                  </a:lnTo>
                  <a:lnTo>
                    <a:pt x="12582" y="434079"/>
                  </a:lnTo>
                  <a:lnTo>
                    <a:pt x="27621" y="478794"/>
                  </a:lnTo>
                  <a:lnTo>
                    <a:pt x="47879" y="520199"/>
                  </a:lnTo>
                  <a:lnTo>
                    <a:pt x="72895" y="557774"/>
                  </a:lnTo>
                  <a:lnTo>
                    <a:pt x="102210" y="590997"/>
                  </a:lnTo>
                  <a:lnTo>
                    <a:pt x="135364" y="619348"/>
                  </a:lnTo>
                  <a:lnTo>
                    <a:pt x="171898" y="642305"/>
                  </a:lnTo>
                  <a:lnTo>
                    <a:pt x="211352" y="659348"/>
                  </a:lnTo>
                  <a:lnTo>
                    <a:pt x="253266" y="669956"/>
                  </a:lnTo>
                  <a:lnTo>
                    <a:pt x="297180" y="673608"/>
                  </a:lnTo>
                  <a:lnTo>
                    <a:pt x="341093" y="669956"/>
                  </a:lnTo>
                  <a:lnTo>
                    <a:pt x="383007" y="659348"/>
                  </a:lnTo>
                  <a:lnTo>
                    <a:pt x="422461" y="642305"/>
                  </a:lnTo>
                  <a:lnTo>
                    <a:pt x="458995" y="619348"/>
                  </a:lnTo>
                  <a:lnTo>
                    <a:pt x="492149" y="590997"/>
                  </a:lnTo>
                  <a:lnTo>
                    <a:pt x="521464" y="557774"/>
                  </a:lnTo>
                  <a:lnTo>
                    <a:pt x="546480" y="520199"/>
                  </a:lnTo>
                  <a:lnTo>
                    <a:pt x="566738" y="478794"/>
                  </a:lnTo>
                  <a:lnTo>
                    <a:pt x="581777" y="434079"/>
                  </a:lnTo>
                  <a:lnTo>
                    <a:pt x="591137" y="386575"/>
                  </a:lnTo>
                  <a:lnTo>
                    <a:pt x="594360" y="336804"/>
                  </a:lnTo>
                  <a:lnTo>
                    <a:pt x="591137" y="287023"/>
                  </a:lnTo>
                  <a:lnTo>
                    <a:pt x="581777" y="239514"/>
                  </a:lnTo>
                  <a:lnTo>
                    <a:pt x="566738" y="194797"/>
                  </a:lnTo>
                  <a:lnTo>
                    <a:pt x="546480" y="153391"/>
                  </a:lnTo>
                  <a:lnTo>
                    <a:pt x="521464" y="115818"/>
                  </a:lnTo>
                  <a:lnTo>
                    <a:pt x="492149" y="82597"/>
                  </a:lnTo>
                  <a:lnTo>
                    <a:pt x="458995" y="54250"/>
                  </a:lnTo>
                  <a:lnTo>
                    <a:pt x="422461" y="31296"/>
                  </a:lnTo>
                  <a:lnTo>
                    <a:pt x="383007" y="14256"/>
                  </a:lnTo>
                  <a:lnTo>
                    <a:pt x="341093" y="365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0529" y="5229606"/>
              <a:ext cx="594360" cy="673735"/>
            </a:xfrm>
            <a:custGeom>
              <a:avLst/>
              <a:gdLst/>
              <a:ahLst/>
              <a:cxnLst/>
              <a:rect l="l" t="t" r="r" b="b"/>
              <a:pathLst>
                <a:path w="594360" h="673735">
                  <a:moveTo>
                    <a:pt x="0" y="336804"/>
                  </a:moveTo>
                  <a:lnTo>
                    <a:pt x="3222" y="287023"/>
                  </a:lnTo>
                  <a:lnTo>
                    <a:pt x="12582" y="239514"/>
                  </a:lnTo>
                  <a:lnTo>
                    <a:pt x="27621" y="194797"/>
                  </a:lnTo>
                  <a:lnTo>
                    <a:pt x="47879" y="153391"/>
                  </a:lnTo>
                  <a:lnTo>
                    <a:pt x="72895" y="115818"/>
                  </a:lnTo>
                  <a:lnTo>
                    <a:pt x="102210" y="82597"/>
                  </a:lnTo>
                  <a:lnTo>
                    <a:pt x="135364" y="54250"/>
                  </a:lnTo>
                  <a:lnTo>
                    <a:pt x="171898" y="31296"/>
                  </a:lnTo>
                  <a:lnTo>
                    <a:pt x="211352" y="14256"/>
                  </a:lnTo>
                  <a:lnTo>
                    <a:pt x="253266" y="3650"/>
                  </a:lnTo>
                  <a:lnTo>
                    <a:pt x="297180" y="0"/>
                  </a:lnTo>
                  <a:lnTo>
                    <a:pt x="341093" y="3650"/>
                  </a:lnTo>
                  <a:lnTo>
                    <a:pt x="383007" y="14256"/>
                  </a:lnTo>
                  <a:lnTo>
                    <a:pt x="422461" y="31296"/>
                  </a:lnTo>
                  <a:lnTo>
                    <a:pt x="458995" y="54250"/>
                  </a:lnTo>
                  <a:lnTo>
                    <a:pt x="492149" y="82597"/>
                  </a:lnTo>
                  <a:lnTo>
                    <a:pt x="521464" y="115818"/>
                  </a:lnTo>
                  <a:lnTo>
                    <a:pt x="546480" y="153391"/>
                  </a:lnTo>
                  <a:lnTo>
                    <a:pt x="566738" y="194797"/>
                  </a:lnTo>
                  <a:lnTo>
                    <a:pt x="581777" y="239514"/>
                  </a:lnTo>
                  <a:lnTo>
                    <a:pt x="591137" y="287023"/>
                  </a:lnTo>
                  <a:lnTo>
                    <a:pt x="594360" y="336804"/>
                  </a:lnTo>
                  <a:lnTo>
                    <a:pt x="591137" y="386575"/>
                  </a:lnTo>
                  <a:lnTo>
                    <a:pt x="581777" y="434079"/>
                  </a:lnTo>
                  <a:lnTo>
                    <a:pt x="566738" y="478794"/>
                  </a:lnTo>
                  <a:lnTo>
                    <a:pt x="546480" y="520199"/>
                  </a:lnTo>
                  <a:lnTo>
                    <a:pt x="521464" y="557774"/>
                  </a:lnTo>
                  <a:lnTo>
                    <a:pt x="492149" y="590997"/>
                  </a:lnTo>
                  <a:lnTo>
                    <a:pt x="458995" y="619348"/>
                  </a:lnTo>
                  <a:lnTo>
                    <a:pt x="422461" y="642305"/>
                  </a:lnTo>
                  <a:lnTo>
                    <a:pt x="383007" y="659348"/>
                  </a:lnTo>
                  <a:lnTo>
                    <a:pt x="341093" y="669956"/>
                  </a:lnTo>
                  <a:lnTo>
                    <a:pt x="297180" y="673608"/>
                  </a:lnTo>
                  <a:lnTo>
                    <a:pt x="253266" y="669956"/>
                  </a:lnTo>
                  <a:lnTo>
                    <a:pt x="211352" y="659348"/>
                  </a:lnTo>
                  <a:lnTo>
                    <a:pt x="171898" y="642305"/>
                  </a:lnTo>
                  <a:lnTo>
                    <a:pt x="135364" y="619348"/>
                  </a:lnTo>
                  <a:lnTo>
                    <a:pt x="102210" y="590997"/>
                  </a:lnTo>
                  <a:lnTo>
                    <a:pt x="72895" y="557774"/>
                  </a:lnTo>
                  <a:lnTo>
                    <a:pt x="47879" y="520199"/>
                  </a:lnTo>
                  <a:lnTo>
                    <a:pt x="27621" y="478794"/>
                  </a:lnTo>
                  <a:lnTo>
                    <a:pt x="12582" y="434079"/>
                  </a:lnTo>
                  <a:lnTo>
                    <a:pt x="3222" y="386575"/>
                  </a:lnTo>
                  <a:lnTo>
                    <a:pt x="0" y="336804"/>
                  </a:lnTo>
                  <a:close/>
                </a:path>
              </a:pathLst>
            </a:custGeom>
            <a:ln w="28956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55142" y="5261864"/>
            <a:ext cx="343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E5496"/>
                </a:solidFill>
                <a:latin typeface="DejaVu Serif"/>
                <a:cs typeface="DejaVu Serif"/>
              </a:rPr>
              <a:t>4</a:t>
            </a:r>
            <a:endParaRPr sz="3600">
              <a:latin typeface="DejaVu Serif"/>
              <a:cs typeface="DejaVu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83563" y="5148071"/>
            <a:ext cx="10677525" cy="838200"/>
            <a:chOff x="1083563" y="5148071"/>
            <a:chExt cx="10677525" cy="838200"/>
          </a:xfrm>
        </p:grpSpPr>
        <p:sp>
          <p:nvSpPr>
            <p:cNvPr id="33" name="object 33"/>
            <p:cNvSpPr/>
            <p:nvPr/>
          </p:nvSpPr>
          <p:spPr>
            <a:xfrm>
              <a:off x="1098041" y="5162549"/>
              <a:ext cx="10648315" cy="809625"/>
            </a:xfrm>
            <a:custGeom>
              <a:avLst/>
              <a:gdLst/>
              <a:ahLst/>
              <a:cxnLst/>
              <a:rect l="l" t="t" r="r" b="b"/>
              <a:pathLst>
                <a:path w="10648315" h="809625">
                  <a:moveTo>
                    <a:pt x="10513314" y="0"/>
                  </a:moveTo>
                  <a:lnTo>
                    <a:pt x="134874" y="0"/>
                  </a:lnTo>
                  <a:lnTo>
                    <a:pt x="92244" y="6870"/>
                  </a:lnTo>
                  <a:lnTo>
                    <a:pt x="55220" y="26005"/>
                  </a:lnTo>
                  <a:lnTo>
                    <a:pt x="26023" y="55193"/>
                  </a:lnTo>
                  <a:lnTo>
                    <a:pt x="6876" y="92220"/>
                  </a:lnTo>
                  <a:lnTo>
                    <a:pt x="0" y="134874"/>
                  </a:lnTo>
                  <a:lnTo>
                    <a:pt x="0" y="674369"/>
                  </a:lnTo>
                  <a:lnTo>
                    <a:pt x="6876" y="716999"/>
                  </a:lnTo>
                  <a:lnTo>
                    <a:pt x="26023" y="754023"/>
                  </a:lnTo>
                  <a:lnTo>
                    <a:pt x="55220" y="783220"/>
                  </a:lnTo>
                  <a:lnTo>
                    <a:pt x="92244" y="802367"/>
                  </a:lnTo>
                  <a:lnTo>
                    <a:pt x="134874" y="809244"/>
                  </a:lnTo>
                  <a:lnTo>
                    <a:pt x="10513314" y="809244"/>
                  </a:lnTo>
                  <a:lnTo>
                    <a:pt x="10555967" y="802367"/>
                  </a:lnTo>
                  <a:lnTo>
                    <a:pt x="10592994" y="783220"/>
                  </a:lnTo>
                  <a:lnTo>
                    <a:pt x="10622182" y="754023"/>
                  </a:lnTo>
                  <a:lnTo>
                    <a:pt x="10641317" y="716999"/>
                  </a:lnTo>
                  <a:lnTo>
                    <a:pt x="10648188" y="674369"/>
                  </a:lnTo>
                  <a:lnTo>
                    <a:pt x="10648188" y="134874"/>
                  </a:lnTo>
                  <a:lnTo>
                    <a:pt x="10641317" y="92220"/>
                  </a:lnTo>
                  <a:lnTo>
                    <a:pt x="10622182" y="55193"/>
                  </a:lnTo>
                  <a:lnTo>
                    <a:pt x="10592994" y="26005"/>
                  </a:lnTo>
                  <a:lnTo>
                    <a:pt x="10555967" y="6870"/>
                  </a:lnTo>
                  <a:lnTo>
                    <a:pt x="10513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98041" y="5162549"/>
              <a:ext cx="10648315" cy="809625"/>
            </a:xfrm>
            <a:custGeom>
              <a:avLst/>
              <a:gdLst/>
              <a:ahLst/>
              <a:cxnLst/>
              <a:rect l="l" t="t" r="r" b="b"/>
              <a:pathLst>
                <a:path w="10648315" h="809625">
                  <a:moveTo>
                    <a:pt x="0" y="134874"/>
                  </a:moveTo>
                  <a:lnTo>
                    <a:pt x="6876" y="92220"/>
                  </a:lnTo>
                  <a:lnTo>
                    <a:pt x="26023" y="55193"/>
                  </a:lnTo>
                  <a:lnTo>
                    <a:pt x="55220" y="26005"/>
                  </a:lnTo>
                  <a:lnTo>
                    <a:pt x="92244" y="6870"/>
                  </a:lnTo>
                  <a:lnTo>
                    <a:pt x="134874" y="0"/>
                  </a:lnTo>
                  <a:lnTo>
                    <a:pt x="10513314" y="0"/>
                  </a:lnTo>
                  <a:lnTo>
                    <a:pt x="10555967" y="6870"/>
                  </a:lnTo>
                  <a:lnTo>
                    <a:pt x="10592994" y="26005"/>
                  </a:lnTo>
                  <a:lnTo>
                    <a:pt x="10622182" y="55193"/>
                  </a:lnTo>
                  <a:lnTo>
                    <a:pt x="10641317" y="92220"/>
                  </a:lnTo>
                  <a:lnTo>
                    <a:pt x="10648188" y="134874"/>
                  </a:lnTo>
                  <a:lnTo>
                    <a:pt x="10648188" y="674369"/>
                  </a:lnTo>
                  <a:lnTo>
                    <a:pt x="10641317" y="716999"/>
                  </a:lnTo>
                  <a:lnTo>
                    <a:pt x="10622182" y="754023"/>
                  </a:lnTo>
                  <a:lnTo>
                    <a:pt x="10592994" y="783220"/>
                  </a:lnTo>
                  <a:lnTo>
                    <a:pt x="10555967" y="802367"/>
                  </a:lnTo>
                  <a:lnTo>
                    <a:pt x="10513314" y="809244"/>
                  </a:lnTo>
                  <a:lnTo>
                    <a:pt x="134874" y="809244"/>
                  </a:lnTo>
                  <a:lnTo>
                    <a:pt x="92244" y="802367"/>
                  </a:lnTo>
                  <a:lnTo>
                    <a:pt x="55220" y="783220"/>
                  </a:lnTo>
                  <a:lnTo>
                    <a:pt x="26023" y="754023"/>
                  </a:lnTo>
                  <a:lnTo>
                    <a:pt x="6876" y="716999"/>
                  </a:lnTo>
                  <a:lnTo>
                    <a:pt x="0" y="674369"/>
                  </a:lnTo>
                  <a:lnTo>
                    <a:pt x="0" y="134874"/>
                  </a:lnTo>
                  <a:close/>
                </a:path>
              </a:pathLst>
            </a:custGeom>
            <a:ln w="28956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15948" y="5351779"/>
            <a:ext cx="10178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31275" algn="l"/>
              </a:tabLst>
            </a:pPr>
            <a:r>
              <a:rPr sz="2400" b="1" spc="-25" dirty="0">
                <a:solidFill>
                  <a:srgbClr val="1F3863"/>
                </a:solidFill>
                <a:latin typeface="Carlito"/>
                <a:cs typeface="Carlito"/>
              </a:rPr>
              <a:t>Atur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meja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pelayanan </a:t>
            </a:r>
            <a:r>
              <a:rPr sz="2400" b="1" spc="-15" dirty="0">
                <a:solidFill>
                  <a:srgbClr val="1F3863"/>
                </a:solidFill>
                <a:latin typeface="Carlito"/>
                <a:cs typeface="Carlito"/>
              </a:rPr>
              <a:t>antar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petugas agar menjaga </a:t>
            </a:r>
            <a:r>
              <a:rPr sz="2400" b="1" spc="-15" dirty="0">
                <a:solidFill>
                  <a:srgbClr val="1F3863"/>
                </a:solidFill>
                <a:latin typeface="Carlito"/>
                <a:cs typeface="Carlito"/>
              </a:rPr>
              <a:t>jarak</a:t>
            </a:r>
            <a:r>
              <a:rPr sz="2400" b="1" spc="120" dirty="0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aman</a:t>
            </a:r>
            <a:r>
              <a:rPr sz="2400" b="1" spc="15" dirty="0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minimal	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1-2</a:t>
            </a:r>
            <a:r>
              <a:rPr sz="2400" b="1" spc="-75" dirty="0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meter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9404" y="76200"/>
            <a:ext cx="8027670" cy="11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2685" y="243586"/>
            <a:ext cx="734377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0" dirty="0"/>
              <a:t>Ketentuan </a:t>
            </a:r>
            <a:r>
              <a:rPr sz="3800" spc="-25" dirty="0"/>
              <a:t>Ruang/Tempat</a:t>
            </a:r>
            <a:r>
              <a:rPr sz="3800" spc="-85" dirty="0"/>
              <a:t> </a:t>
            </a:r>
            <a:r>
              <a:rPr sz="3800" spc="-25" dirty="0"/>
              <a:t>Pelayanan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322325" y="3132582"/>
            <a:ext cx="594360" cy="571500"/>
          </a:xfrm>
          <a:custGeom>
            <a:avLst/>
            <a:gdLst/>
            <a:ahLst/>
            <a:cxnLst/>
            <a:rect l="l" t="t" r="r" b="b"/>
            <a:pathLst>
              <a:path w="594360" h="571500">
                <a:moveTo>
                  <a:pt x="0" y="285750"/>
                </a:moveTo>
                <a:lnTo>
                  <a:pt x="3889" y="239388"/>
                </a:lnTo>
                <a:lnTo>
                  <a:pt x="15150" y="195413"/>
                </a:lnTo>
                <a:lnTo>
                  <a:pt x="33171" y="154411"/>
                </a:lnTo>
                <a:lnTo>
                  <a:pt x="57340" y="116970"/>
                </a:lnTo>
                <a:lnTo>
                  <a:pt x="87044" y="83677"/>
                </a:lnTo>
                <a:lnTo>
                  <a:pt x="121671" y="55120"/>
                </a:lnTo>
                <a:lnTo>
                  <a:pt x="160611" y="31886"/>
                </a:lnTo>
                <a:lnTo>
                  <a:pt x="203250" y="14563"/>
                </a:lnTo>
                <a:lnTo>
                  <a:pt x="248977" y="3738"/>
                </a:lnTo>
                <a:lnTo>
                  <a:pt x="297180" y="0"/>
                </a:lnTo>
                <a:lnTo>
                  <a:pt x="345382" y="3738"/>
                </a:lnTo>
                <a:lnTo>
                  <a:pt x="391109" y="14563"/>
                </a:lnTo>
                <a:lnTo>
                  <a:pt x="433748" y="31886"/>
                </a:lnTo>
                <a:lnTo>
                  <a:pt x="472688" y="55120"/>
                </a:lnTo>
                <a:lnTo>
                  <a:pt x="507315" y="83677"/>
                </a:lnTo>
                <a:lnTo>
                  <a:pt x="537019" y="116970"/>
                </a:lnTo>
                <a:lnTo>
                  <a:pt x="561188" y="154411"/>
                </a:lnTo>
                <a:lnTo>
                  <a:pt x="579209" y="195413"/>
                </a:lnTo>
                <a:lnTo>
                  <a:pt x="590470" y="239388"/>
                </a:lnTo>
                <a:lnTo>
                  <a:pt x="594360" y="285750"/>
                </a:lnTo>
                <a:lnTo>
                  <a:pt x="590470" y="332111"/>
                </a:lnTo>
                <a:lnTo>
                  <a:pt x="579209" y="376086"/>
                </a:lnTo>
                <a:lnTo>
                  <a:pt x="561188" y="417088"/>
                </a:lnTo>
                <a:lnTo>
                  <a:pt x="537019" y="454529"/>
                </a:lnTo>
                <a:lnTo>
                  <a:pt x="507315" y="487822"/>
                </a:lnTo>
                <a:lnTo>
                  <a:pt x="472688" y="516379"/>
                </a:lnTo>
                <a:lnTo>
                  <a:pt x="433748" y="539613"/>
                </a:lnTo>
                <a:lnTo>
                  <a:pt x="391109" y="556936"/>
                </a:lnTo>
                <a:lnTo>
                  <a:pt x="345382" y="567761"/>
                </a:lnTo>
                <a:lnTo>
                  <a:pt x="297180" y="571499"/>
                </a:lnTo>
                <a:lnTo>
                  <a:pt x="248977" y="567761"/>
                </a:lnTo>
                <a:lnTo>
                  <a:pt x="203250" y="556936"/>
                </a:lnTo>
                <a:lnTo>
                  <a:pt x="160611" y="539613"/>
                </a:lnTo>
                <a:lnTo>
                  <a:pt x="121671" y="516379"/>
                </a:lnTo>
                <a:lnTo>
                  <a:pt x="87044" y="487822"/>
                </a:lnTo>
                <a:lnTo>
                  <a:pt x="57340" y="454529"/>
                </a:lnTo>
                <a:lnTo>
                  <a:pt x="33171" y="417088"/>
                </a:lnTo>
                <a:lnTo>
                  <a:pt x="15150" y="376086"/>
                </a:lnTo>
                <a:lnTo>
                  <a:pt x="3889" y="332111"/>
                </a:lnTo>
                <a:lnTo>
                  <a:pt x="0" y="285750"/>
                </a:lnTo>
                <a:close/>
              </a:path>
            </a:pathLst>
          </a:custGeom>
          <a:ln w="28956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852" y="3112973"/>
            <a:ext cx="344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E5496"/>
                </a:solidFill>
                <a:latin typeface="DejaVu Serif"/>
                <a:cs typeface="DejaVu Serif"/>
              </a:rPr>
              <a:t>6</a:t>
            </a:r>
            <a:endParaRPr sz="3600">
              <a:latin typeface="DejaVu Serif"/>
              <a:cs typeface="DejaVu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1361" y="2832354"/>
            <a:ext cx="10647045" cy="1155700"/>
          </a:xfrm>
          <a:custGeom>
            <a:avLst/>
            <a:gdLst/>
            <a:ahLst/>
            <a:cxnLst/>
            <a:rect l="l" t="t" r="r" b="b"/>
            <a:pathLst>
              <a:path w="10647045" h="1155700">
                <a:moveTo>
                  <a:pt x="0" y="192532"/>
                </a:moveTo>
                <a:lnTo>
                  <a:pt x="5084" y="148396"/>
                </a:lnTo>
                <a:lnTo>
                  <a:pt x="19568" y="107875"/>
                </a:lnTo>
                <a:lnTo>
                  <a:pt x="42295" y="72127"/>
                </a:lnTo>
                <a:lnTo>
                  <a:pt x="72111" y="42307"/>
                </a:lnTo>
                <a:lnTo>
                  <a:pt x="107859" y="19575"/>
                </a:lnTo>
                <a:lnTo>
                  <a:pt x="148384" y="5086"/>
                </a:lnTo>
                <a:lnTo>
                  <a:pt x="192531" y="0"/>
                </a:lnTo>
                <a:lnTo>
                  <a:pt x="10454132" y="0"/>
                </a:lnTo>
                <a:lnTo>
                  <a:pt x="10498267" y="5086"/>
                </a:lnTo>
                <a:lnTo>
                  <a:pt x="10538788" y="19575"/>
                </a:lnTo>
                <a:lnTo>
                  <a:pt x="10574536" y="42307"/>
                </a:lnTo>
                <a:lnTo>
                  <a:pt x="10604356" y="72127"/>
                </a:lnTo>
                <a:lnTo>
                  <a:pt x="10627088" y="107875"/>
                </a:lnTo>
                <a:lnTo>
                  <a:pt x="10641577" y="148396"/>
                </a:lnTo>
                <a:lnTo>
                  <a:pt x="10646664" y="192532"/>
                </a:lnTo>
                <a:lnTo>
                  <a:pt x="10646664" y="962660"/>
                </a:lnTo>
                <a:lnTo>
                  <a:pt x="10641577" y="1006795"/>
                </a:lnTo>
                <a:lnTo>
                  <a:pt x="10627088" y="1047316"/>
                </a:lnTo>
                <a:lnTo>
                  <a:pt x="10604356" y="1083064"/>
                </a:lnTo>
                <a:lnTo>
                  <a:pt x="10574536" y="1112884"/>
                </a:lnTo>
                <a:lnTo>
                  <a:pt x="10538788" y="1135616"/>
                </a:lnTo>
                <a:lnTo>
                  <a:pt x="10498267" y="1150105"/>
                </a:lnTo>
                <a:lnTo>
                  <a:pt x="10454132" y="1155192"/>
                </a:lnTo>
                <a:lnTo>
                  <a:pt x="192531" y="1155192"/>
                </a:lnTo>
                <a:lnTo>
                  <a:pt x="148384" y="1150105"/>
                </a:lnTo>
                <a:lnTo>
                  <a:pt x="107859" y="1135616"/>
                </a:lnTo>
                <a:lnTo>
                  <a:pt x="72111" y="1112884"/>
                </a:lnTo>
                <a:lnTo>
                  <a:pt x="42295" y="1083064"/>
                </a:lnTo>
                <a:lnTo>
                  <a:pt x="19568" y="1047316"/>
                </a:lnTo>
                <a:lnTo>
                  <a:pt x="5084" y="1006795"/>
                </a:lnTo>
                <a:lnTo>
                  <a:pt x="0" y="962660"/>
                </a:lnTo>
                <a:lnTo>
                  <a:pt x="0" y="192532"/>
                </a:lnTo>
                <a:close/>
              </a:path>
            </a:pathLst>
          </a:custGeom>
          <a:ln w="28955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5727" y="3011246"/>
            <a:ext cx="98158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Sediakan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tempat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duduk 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bagi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sasaran untuk 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menunggu sebelum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dan 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30</a:t>
            </a:r>
            <a:r>
              <a:rPr sz="2400" b="1" spc="-20" dirty="0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menit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sesudah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vaksinasi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dengan </a:t>
            </a:r>
            <a:r>
              <a:rPr sz="2400" b="1" spc="-15" dirty="0">
                <a:solidFill>
                  <a:srgbClr val="1F3863"/>
                </a:solidFill>
                <a:latin typeface="Carlito"/>
                <a:cs typeface="Carlito"/>
              </a:rPr>
              <a:t>jarak </a:t>
            </a:r>
            <a:r>
              <a:rPr sz="2400" b="1" dirty="0">
                <a:solidFill>
                  <a:srgbClr val="1F3863"/>
                </a:solidFill>
                <a:latin typeface="Carlito"/>
                <a:cs typeface="Carlito"/>
              </a:rPr>
              <a:t>aman </a:t>
            </a:r>
            <a:r>
              <a:rPr sz="2400" b="1" spc="-15" dirty="0">
                <a:solidFill>
                  <a:srgbClr val="1F3863"/>
                </a:solidFill>
                <a:latin typeface="Carlito"/>
                <a:cs typeface="Carlito"/>
              </a:rPr>
              <a:t>antar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tempat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duduk minimal </a:t>
            </a:r>
            <a:r>
              <a:rPr sz="2400" b="1" spc="-35" dirty="0">
                <a:solidFill>
                  <a:srgbClr val="1F3863"/>
                </a:solidFill>
                <a:latin typeface="Carlito"/>
                <a:cs typeface="Carlito"/>
              </a:rPr>
              <a:t>1-2</a:t>
            </a:r>
            <a:r>
              <a:rPr sz="2400" b="1" spc="145" dirty="0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sz="2400" b="1" spc="-45" dirty="0">
                <a:solidFill>
                  <a:srgbClr val="1F3863"/>
                </a:solidFill>
                <a:latin typeface="Carlito"/>
                <a:cs typeface="Carlito"/>
              </a:rPr>
              <a:t>meter.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1264" y="4122420"/>
            <a:ext cx="9906000" cy="1385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81280" algn="just">
              <a:lnSpc>
                <a:spcPct val="100000"/>
              </a:lnSpc>
              <a:spcBef>
                <a:spcPts val="290"/>
              </a:spcBef>
            </a:pPr>
            <a:r>
              <a:rPr sz="2800" spc="-5" dirty="0">
                <a:latin typeface="Arial"/>
                <a:cs typeface="Arial"/>
              </a:rPr>
              <a:t>Atur </a:t>
            </a:r>
            <a:r>
              <a:rPr sz="2800" dirty="0">
                <a:latin typeface="Arial"/>
                <a:cs typeface="Arial"/>
              </a:rPr>
              <a:t>agar </a:t>
            </a:r>
            <a:r>
              <a:rPr sz="2800" spc="-5" dirty="0">
                <a:latin typeface="Arial"/>
                <a:cs typeface="Arial"/>
              </a:rPr>
              <a:t>tempat/ruang </a:t>
            </a:r>
            <a:r>
              <a:rPr sz="2800" dirty="0">
                <a:latin typeface="Arial"/>
                <a:cs typeface="Arial"/>
              </a:rPr>
              <a:t>tunggu sasaran </a:t>
            </a:r>
            <a:r>
              <a:rPr sz="2800" spc="-5" dirty="0">
                <a:latin typeface="Arial"/>
                <a:cs typeface="Arial"/>
              </a:rPr>
              <a:t>yang </a:t>
            </a:r>
            <a:r>
              <a:rPr sz="2800" dirty="0">
                <a:latin typeface="Arial"/>
                <a:cs typeface="Arial"/>
              </a:rPr>
              <a:t>sudah </a:t>
            </a:r>
            <a:r>
              <a:rPr sz="2800" spc="-5" dirty="0">
                <a:latin typeface="Arial"/>
                <a:cs typeface="Arial"/>
              </a:rPr>
              <a:t>dan  belum </a:t>
            </a:r>
            <a:r>
              <a:rPr sz="2800" dirty="0">
                <a:latin typeface="Arial"/>
                <a:cs typeface="Arial"/>
              </a:rPr>
              <a:t>vaksinasi terpisah. </a:t>
            </a:r>
            <a:r>
              <a:rPr sz="2800" spc="-5" dirty="0">
                <a:latin typeface="Arial"/>
                <a:cs typeface="Arial"/>
              </a:rPr>
              <a:t>Jika </a:t>
            </a:r>
            <a:r>
              <a:rPr sz="2800" dirty="0">
                <a:latin typeface="Arial"/>
                <a:cs typeface="Arial"/>
              </a:rPr>
              <a:t>memungkinkan </a:t>
            </a:r>
            <a:r>
              <a:rPr sz="2800" spc="-5" dirty="0">
                <a:latin typeface="Arial"/>
                <a:cs typeface="Arial"/>
              </a:rPr>
              <a:t>tempat untuk  menunggu 30 menit </a:t>
            </a:r>
            <a:r>
              <a:rPr sz="2800" dirty="0">
                <a:latin typeface="Arial"/>
                <a:cs typeface="Arial"/>
              </a:rPr>
              <a:t>sesudah vaksinasi di </a:t>
            </a:r>
            <a:r>
              <a:rPr sz="2800" spc="-5" dirty="0">
                <a:latin typeface="Arial"/>
                <a:cs typeface="Arial"/>
              </a:rPr>
              <a:t>tempat</a:t>
            </a:r>
            <a:r>
              <a:rPr sz="2800" spc="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terbuka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46632" y="4258055"/>
            <a:ext cx="424180" cy="500380"/>
            <a:chOff x="1246632" y="4258055"/>
            <a:chExt cx="424180" cy="500380"/>
          </a:xfrm>
        </p:grpSpPr>
        <p:sp>
          <p:nvSpPr>
            <p:cNvPr id="10" name="object 10"/>
            <p:cNvSpPr/>
            <p:nvPr/>
          </p:nvSpPr>
          <p:spPr>
            <a:xfrm>
              <a:off x="1252728" y="4264151"/>
              <a:ext cx="411480" cy="487680"/>
            </a:xfrm>
            <a:custGeom>
              <a:avLst/>
              <a:gdLst/>
              <a:ahLst/>
              <a:cxnLst/>
              <a:rect l="l" t="t" r="r" b="b"/>
              <a:pathLst>
                <a:path w="411480" h="487679">
                  <a:moveTo>
                    <a:pt x="205740" y="0"/>
                  </a:moveTo>
                  <a:lnTo>
                    <a:pt x="205740" y="121920"/>
                  </a:lnTo>
                  <a:lnTo>
                    <a:pt x="0" y="121920"/>
                  </a:lnTo>
                  <a:lnTo>
                    <a:pt x="0" y="365760"/>
                  </a:lnTo>
                  <a:lnTo>
                    <a:pt x="205740" y="365760"/>
                  </a:lnTo>
                  <a:lnTo>
                    <a:pt x="205740" y="487680"/>
                  </a:lnTo>
                  <a:lnTo>
                    <a:pt x="411479" y="24384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2728" y="4264151"/>
              <a:ext cx="411480" cy="487680"/>
            </a:xfrm>
            <a:custGeom>
              <a:avLst/>
              <a:gdLst/>
              <a:ahLst/>
              <a:cxnLst/>
              <a:rect l="l" t="t" r="r" b="b"/>
              <a:pathLst>
                <a:path w="411480" h="487679">
                  <a:moveTo>
                    <a:pt x="0" y="121920"/>
                  </a:moveTo>
                  <a:lnTo>
                    <a:pt x="205740" y="121920"/>
                  </a:lnTo>
                  <a:lnTo>
                    <a:pt x="205740" y="0"/>
                  </a:lnTo>
                  <a:lnTo>
                    <a:pt x="411479" y="243840"/>
                  </a:lnTo>
                  <a:lnTo>
                    <a:pt x="205740" y="487680"/>
                  </a:lnTo>
                  <a:lnTo>
                    <a:pt x="205740" y="365760"/>
                  </a:lnTo>
                  <a:lnTo>
                    <a:pt x="0" y="365760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07847" y="1778507"/>
            <a:ext cx="623570" cy="600710"/>
            <a:chOff x="307847" y="1778507"/>
            <a:chExt cx="623570" cy="600710"/>
          </a:xfrm>
        </p:grpSpPr>
        <p:sp>
          <p:nvSpPr>
            <p:cNvPr id="13" name="object 13"/>
            <p:cNvSpPr/>
            <p:nvPr/>
          </p:nvSpPr>
          <p:spPr>
            <a:xfrm>
              <a:off x="322325" y="1792985"/>
              <a:ext cx="594360" cy="571500"/>
            </a:xfrm>
            <a:custGeom>
              <a:avLst/>
              <a:gdLst/>
              <a:ahLst/>
              <a:cxnLst/>
              <a:rect l="l" t="t" r="r" b="b"/>
              <a:pathLst>
                <a:path w="594360" h="571500">
                  <a:moveTo>
                    <a:pt x="297180" y="0"/>
                  </a:moveTo>
                  <a:lnTo>
                    <a:pt x="248977" y="3738"/>
                  </a:lnTo>
                  <a:lnTo>
                    <a:pt x="203250" y="14563"/>
                  </a:lnTo>
                  <a:lnTo>
                    <a:pt x="160611" y="31886"/>
                  </a:lnTo>
                  <a:lnTo>
                    <a:pt x="121671" y="55120"/>
                  </a:lnTo>
                  <a:lnTo>
                    <a:pt x="87044" y="83677"/>
                  </a:lnTo>
                  <a:lnTo>
                    <a:pt x="57340" y="116970"/>
                  </a:lnTo>
                  <a:lnTo>
                    <a:pt x="33171" y="154411"/>
                  </a:lnTo>
                  <a:lnTo>
                    <a:pt x="15150" y="195413"/>
                  </a:lnTo>
                  <a:lnTo>
                    <a:pt x="3889" y="239388"/>
                  </a:lnTo>
                  <a:lnTo>
                    <a:pt x="0" y="285750"/>
                  </a:lnTo>
                  <a:lnTo>
                    <a:pt x="3889" y="332111"/>
                  </a:lnTo>
                  <a:lnTo>
                    <a:pt x="15150" y="376086"/>
                  </a:lnTo>
                  <a:lnTo>
                    <a:pt x="33171" y="417088"/>
                  </a:lnTo>
                  <a:lnTo>
                    <a:pt x="57340" y="454529"/>
                  </a:lnTo>
                  <a:lnTo>
                    <a:pt x="87044" y="487822"/>
                  </a:lnTo>
                  <a:lnTo>
                    <a:pt x="121671" y="516379"/>
                  </a:lnTo>
                  <a:lnTo>
                    <a:pt x="160611" y="539613"/>
                  </a:lnTo>
                  <a:lnTo>
                    <a:pt x="203250" y="556936"/>
                  </a:lnTo>
                  <a:lnTo>
                    <a:pt x="248977" y="567761"/>
                  </a:lnTo>
                  <a:lnTo>
                    <a:pt x="297180" y="571500"/>
                  </a:lnTo>
                  <a:lnTo>
                    <a:pt x="345382" y="567761"/>
                  </a:lnTo>
                  <a:lnTo>
                    <a:pt x="391109" y="556936"/>
                  </a:lnTo>
                  <a:lnTo>
                    <a:pt x="433748" y="539613"/>
                  </a:lnTo>
                  <a:lnTo>
                    <a:pt x="472688" y="516379"/>
                  </a:lnTo>
                  <a:lnTo>
                    <a:pt x="507315" y="487822"/>
                  </a:lnTo>
                  <a:lnTo>
                    <a:pt x="537019" y="454529"/>
                  </a:lnTo>
                  <a:lnTo>
                    <a:pt x="561188" y="417088"/>
                  </a:lnTo>
                  <a:lnTo>
                    <a:pt x="579209" y="376086"/>
                  </a:lnTo>
                  <a:lnTo>
                    <a:pt x="590470" y="332111"/>
                  </a:lnTo>
                  <a:lnTo>
                    <a:pt x="594360" y="285750"/>
                  </a:lnTo>
                  <a:lnTo>
                    <a:pt x="590470" y="239388"/>
                  </a:lnTo>
                  <a:lnTo>
                    <a:pt x="579209" y="195413"/>
                  </a:lnTo>
                  <a:lnTo>
                    <a:pt x="561188" y="154411"/>
                  </a:lnTo>
                  <a:lnTo>
                    <a:pt x="537019" y="116970"/>
                  </a:lnTo>
                  <a:lnTo>
                    <a:pt x="507315" y="83677"/>
                  </a:lnTo>
                  <a:lnTo>
                    <a:pt x="472688" y="55120"/>
                  </a:lnTo>
                  <a:lnTo>
                    <a:pt x="433748" y="31886"/>
                  </a:lnTo>
                  <a:lnTo>
                    <a:pt x="391109" y="14563"/>
                  </a:lnTo>
                  <a:lnTo>
                    <a:pt x="345382" y="3738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2325" y="1792985"/>
              <a:ext cx="594360" cy="571500"/>
            </a:xfrm>
            <a:custGeom>
              <a:avLst/>
              <a:gdLst/>
              <a:ahLst/>
              <a:cxnLst/>
              <a:rect l="l" t="t" r="r" b="b"/>
              <a:pathLst>
                <a:path w="594360" h="571500">
                  <a:moveTo>
                    <a:pt x="0" y="285750"/>
                  </a:moveTo>
                  <a:lnTo>
                    <a:pt x="3889" y="239388"/>
                  </a:lnTo>
                  <a:lnTo>
                    <a:pt x="15150" y="195413"/>
                  </a:lnTo>
                  <a:lnTo>
                    <a:pt x="33171" y="154411"/>
                  </a:lnTo>
                  <a:lnTo>
                    <a:pt x="57340" y="116970"/>
                  </a:lnTo>
                  <a:lnTo>
                    <a:pt x="87044" y="83677"/>
                  </a:lnTo>
                  <a:lnTo>
                    <a:pt x="121671" y="55120"/>
                  </a:lnTo>
                  <a:lnTo>
                    <a:pt x="160611" y="31886"/>
                  </a:lnTo>
                  <a:lnTo>
                    <a:pt x="203250" y="14563"/>
                  </a:lnTo>
                  <a:lnTo>
                    <a:pt x="248977" y="3738"/>
                  </a:lnTo>
                  <a:lnTo>
                    <a:pt x="297180" y="0"/>
                  </a:lnTo>
                  <a:lnTo>
                    <a:pt x="345382" y="3738"/>
                  </a:lnTo>
                  <a:lnTo>
                    <a:pt x="391109" y="14563"/>
                  </a:lnTo>
                  <a:lnTo>
                    <a:pt x="433748" y="31886"/>
                  </a:lnTo>
                  <a:lnTo>
                    <a:pt x="472688" y="55120"/>
                  </a:lnTo>
                  <a:lnTo>
                    <a:pt x="507315" y="83677"/>
                  </a:lnTo>
                  <a:lnTo>
                    <a:pt x="537019" y="116970"/>
                  </a:lnTo>
                  <a:lnTo>
                    <a:pt x="561188" y="154411"/>
                  </a:lnTo>
                  <a:lnTo>
                    <a:pt x="579209" y="195413"/>
                  </a:lnTo>
                  <a:lnTo>
                    <a:pt x="590470" y="239388"/>
                  </a:lnTo>
                  <a:lnTo>
                    <a:pt x="594360" y="285750"/>
                  </a:lnTo>
                  <a:lnTo>
                    <a:pt x="590470" y="332111"/>
                  </a:lnTo>
                  <a:lnTo>
                    <a:pt x="579209" y="376086"/>
                  </a:lnTo>
                  <a:lnTo>
                    <a:pt x="561188" y="417088"/>
                  </a:lnTo>
                  <a:lnTo>
                    <a:pt x="537019" y="454529"/>
                  </a:lnTo>
                  <a:lnTo>
                    <a:pt x="507315" y="487822"/>
                  </a:lnTo>
                  <a:lnTo>
                    <a:pt x="472688" y="516379"/>
                  </a:lnTo>
                  <a:lnTo>
                    <a:pt x="433748" y="539613"/>
                  </a:lnTo>
                  <a:lnTo>
                    <a:pt x="391109" y="556936"/>
                  </a:lnTo>
                  <a:lnTo>
                    <a:pt x="345382" y="567761"/>
                  </a:lnTo>
                  <a:lnTo>
                    <a:pt x="297180" y="571500"/>
                  </a:lnTo>
                  <a:lnTo>
                    <a:pt x="248977" y="567761"/>
                  </a:lnTo>
                  <a:lnTo>
                    <a:pt x="203250" y="556936"/>
                  </a:lnTo>
                  <a:lnTo>
                    <a:pt x="160611" y="539613"/>
                  </a:lnTo>
                  <a:lnTo>
                    <a:pt x="121671" y="516379"/>
                  </a:lnTo>
                  <a:lnTo>
                    <a:pt x="87044" y="487822"/>
                  </a:lnTo>
                  <a:lnTo>
                    <a:pt x="57340" y="454529"/>
                  </a:lnTo>
                  <a:lnTo>
                    <a:pt x="33171" y="417088"/>
                  </a:lnTo>
                  <a:lnTo>
                    <a:pt x="15150" y="376086"/>
                  </a:lnTo>
                  <a:lnTo>
                    <a:pt x="3889" y="332111"/>
                  </a:lnTo>
                  <a:lnTo>
                    <a:pt x="0" y="285750"/>
                  </a:lnTo>
                  <a:close/>
                </a:path>
              </a:pathLst>
            </a:custGeom>
            <a:ln w="2895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7852" y="1772869"/>
            <a:ext cx="344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E5496"/>
                </a:solidFill>
                <a:latin typeface="DejaVu Serif"/>
                <a:cs typeface="DejaVu Serif"/>
              </a:rPr>
              <a:t>5</a:t>
            </a:r>
            <a:endParaRPr sz="3600">
              <a:latin typeface="DejaVu Serif"/>
              <a:cs typeface="DejaVu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76883" y="1722120"/>
            <a:ext cx="10675620" cy="715010"/>
            <a:chOff x="976883" y="1722120"/>
            <a:chExt cx="10675620" cy="715010"/>
          </a:xfrm>
        </p:grpSpPr>
        <p:sp>
          <p:nvSpPr>
            <p:cNvPr id="17" name="object 17"/>
            <p:cNvSpPr/>
            <p:nvPr/>
          </p:nvSpPr>
          <p:spPr>
            <a:xfrm>
              <a:off x="991361" y="1736598"/>
              <a:ext cx="10647045" cy="685800"/>
            </a:xfrm>
            <a:custGeom>
              <a:avLst/>
              <a:gdLst/>
              <a:ahLst/>
              <a:cxnLst/>
              <a:rect l="l" t="t" r="r" b="b"/>
              <a:pathLst>
                <a:path w="10647045" h="685800">
                  <a:moveTo>
                    <a:pt x="10532364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10532364" y="685800"/>
                  </a:lnTo>
                  <a:lnTo>
                    <a:pt x="10576851" y="676816"/>
                  </a:lnTo>
                  <a:lnTo>
                    <a:pt x="10613183" y="652319"/>
                  </a:lnTo>
                  <a:lnTo>
                    <a:pt x="10637680" y="615987"/>
                  </a:lnTo>
                  <a:lnTo>
                    <a:pt x="10646664" y="571500"/>
                  </a:lnTo>
                  <a:lnTo>
                    <a:pt x="10646664" y="114300"/>
                  </a:lnTo>
                  <a:lnTo>
                    <a:pt x="10637680" y="69812"/>
                  </a:lnTo>
                  <a:lnTo>
                    <a:pt x="10613183" y="33480"/>
                  </a:lnTo>
                  <a:lnTo>
                    <a:pt x="10576851" y="8983"/>
                  </a:lnTo>
                  <a:lnTo>
                    <a:pt x="10532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1361" y="1736598"/>
              <a:ext cx="10647045" cy="685800"/>
            </a:xfrm>
            <a:custGeom>
              <a:avLst/>
              <a:gdLst/>
              <a:ahLst/>
              <a:cxnLst/>
              <a:rect l="l" t="t" r="r" b="b"/>
              <a:pathLst>
                <a:path w="10647045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0532364" y="0"/>
                  </a:lnTo>
                  <a:lnTo>
                    <a:pt x="10576851" y="8983"/>
                  </a:lnTo>
                  <a:lnTo>
                    <a:pt x="10613183" y="33480"/>
                  </a:lnTo>
                  <a:lnTo>
                    <a:pt x="10637680" y="69812"/>
                  </a:lnTo>
                  <a:lnTo>
                    <a:pt x="10646664" y="114300"/>
                  </a:lnTo>
                  <a:lnTo>
                    <a:pt x="10646664" y="571500"/>
                  </a:lnTo>
                  <a:lnTo>
                    <a:pt x="10637680" y="615987"/>
                  </a:lnTo>
                  <a:lnTo>
                    <a:pt x="10613183" y="652319"/>
                  </a:lnTo>
                  <a:lnTo>
                    <a:pt x="10576851" y="676816"/>
                  </a:lnTo>
                  <a:lnTo>
                    <a:pt x="10532364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28956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02867" y="1862785"/>
            <a:ext cx="8956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1F3863"/>
                </a:solidFill>
                <a:latin typeface="Carlito"/>
                <a:cs typeface="Carlito"/>
              </a:rPr>
              <a:t>Ruang/ </a:t>
            </a:r>
            <a:r>
              <a:rPr sz="2400" b="1" spc="-15" dirty="0">
                <a:solidFill>
                  <a:srgbClr val="1F3863"/>
                </a:solidFill>
                <a:latin typeface="Carlito"/>
                <a:cs typeface="Carlito"/>
              </a:rPr>
              <a:t>tempat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pelayanan vaksinasi </a:t>
            </a:r>
            <a:r>
              <a:rPr sz="2400" b="1" spc="-20" dirty="0">
                <a:solidFill>
                  <a:srgbClr val="1F3863"/>
                </a:solidFill>
                <a:latin typeface="Carlito"/>
                <a:cs typeface="Carlito"/>
              </a:rPr>
              <a:t>hanya </a:t>
            </a:r>
            <a:r>
              <a:rPr sz="2400" b="1" spc="-10" dirty="0">
                <a:solidFill>
                  <a:srgbClr val="1F3863"/>
                </a:solidFill>
                <a:latin typeface="Carlito"/>
                <a:cs typeface="Carlito"/>
              </a:rPr>
              <a:t>untuk melayani orang</a:t>
            </a:r>
            <a:r>
              <a:rPr sz="2400" b="1" spc="90" dirty="0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Carlito"/>
                <a:cs typeface="Carlito"/>
              </a:rPr>
              <a:t>sehat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4679" y="76200"/>
            <a:ext cx="5899150" cy="1142365"/>
            <a:chOff x="3154679" y="76200"/>
            <a:chExt cx="5899150" cy="1142365"/>
          </a:xfrm>
        </p:grpSpPr>
        <p:sp>
          <p:nvSpPr>
            <p:cNvPr id="3" name="object 3"/>
            <p:cNvSpPr/>
            <p:nvPr/>
          </p:nvSpPr>
          <p:spPr>
            <a:xfrm>
              <a:off x="3154679" y="76200"/>
              <a:ext cx="2891790" cy="11422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8572" y="76200"/>
              <a:ext cx="1550670" cy="11422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89547" y="76200"/>
              <a:ext cx="2763774" cy="11422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97960" y="243586"/>
            <a:ext cx="521652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0" dirty="0"/>
              <a:t>Ketentuan </a:t>
            </a:r>
            <a:r>
              <a:rPr sz="3800" dirty="0"/>
              <a:t>Alur</a:t>
            </a:r>
            <a:r>
              <a:rPr sz="3800" spc="-95" dirty="0"/>
              <a:t> </a:t>
            </a:r>
            <a:r>
              <a:rPr sz="3800" spc="-25" dirty="0"/>
              <a:t>Pelayanan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777240" y="1202436"/>
            <a:ext cx="10744200" cy="5367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" y="3308603"/>
            <a:ext cx="7048483" cy="3422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9767" y="76200"/>
            <a:ext cx="3728466" cy="1142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83429" y="243586"/>
            <a:ext cx="304736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5" dirty="0"/>
              <a:t>Pokok</a:t>
            </a:r>
            <a:r>
              <a:rPr sz="3800" spc="-85" dirty="0"/>
              <a:t> </a:t>
            </a:r>
            <a:r>
              <a:rPr sz="3800" spc="-5" dirty="0"/>
              <a:t>Bahasan</a:t>
            </a:r>
            <a:endParaRPr sz="3800"/>
          </a:p>
        </p:txBody>
      </p:sp>
      <p:grpSp>
        <p:nvGrpSpPr>
          <p:cNvPr id="5" name="object 5"/>
          <p:cNvGrpSpPr/>
          <p:nvPr/>
        </p:nvGrpSpPr>
        <p:grpSpPr>
          <a:xfrm>
            <a:off x="2301239" y="1316748"/>
            <a:ext cx="9153525" cy="866140"/>
            <a:chOff x="2301239" y="1316748"/>
            <a:chExt cx="9153525" cy="866140"/>
          </a:xfrm>
        </p:grpSpPr>
        <p:sp>
          <p:nvSpPr>
            <p:cNvPr id="6" name="object 6"/>
            <p:cNvSpPr/>
            <p:nvPr/>
          </p:nvSpPr>
          <p:spPr>
            <a:xfrm>
              <a:off x="2301239" y="1316748"/>
              <a:ext cx="9153144" cy="865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54579" y="1319783"/>
              <a:ext cx="9051290" cy="763905"/>
            </a:xfrm>
            <a:custGeom>
              <a:avLst/>
              <a:gdLst/>
              <a:ahLst/>
              <a:cxnLst/>
              <a:rect l="l" t="t" r="r" b="b"/>
              <a:pathLst>
                <a:path w="9051290" h="763905">
                  <a:moveTo>
                    <a:pt x="9051036" y="0"/>
                  </a:moveTo>
                  <a:lnTo>
                    <a:pt x="0" y="0"/>
                  </a:lnTo>
                  <a:lnTo>
                    <a:pt x="0" y="763524"/>
                  </a:lnTo>
                  <a:lnTo>
                    <a:pt x="9051036" y="763524"/>
                  </a:lnTo>
                  <a:lnTo>
                    <a:pt x="90510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62783" y="1403603"/>
            <a:ext cx="711835" cy="594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314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844"/>
              </a:spcBef>
            </a:pP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5744" y="1403603"/>
            <a:ext cx="8013700" cy="59436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13398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5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DISTRIBUSI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MANAJEMEN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VAKSIN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LOGISTIK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01239" y="2272283"/>
            <a:ext cx="9151620" cy="864235"/>
            <a:chOff x="2301239" y="2272283"/>
            <a:chExt cx="9151620" cy="864235"/>
          </a:xfrm>
        </p:grpSpPr>
        <p:sp>
          <p:nvSpPr>
            <p:cNvPr id="11" name="object 11"/>
            <p:cNvSpPr/>
            <p:nvPr/>
          </p:nvSpPr>
          <p:spPr>
            <a:xfrm>
              <a:off x="2301239" y="2272283"/>
              <a:ext cx="9151619" cy="8641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54579" y="2275331"/>
              <a:ext cx="9050020" cy="762000"/>
            </a:xfrm>
            <a:custGeom>
              <a:avLst/>
              <a:gdLst/>
              <a:ahLst/>
              <a:cxnLst/>
              <a:rect l="l" t="t" r="r" b="b"/>
              <a:pathLst>
                <a:path w="9050020" h="762000">
                  <a:moveTo>
                    <a:pt x="9049512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049512" y="762000"/>
                  </a:lnTo>
                  <a:lnTo>
                    <a:pt x="90495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62783" y="2359151"/>
            <a:ext cx="711835" cy="594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25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750"/>
              </a:spcBef>
            </a:pPr>
            <a:r>
              <a:rPr sz="2400" b="1" spc="-5" dirty="0">
                <a:solidFill>
                  <a:srgbClr val="EC7C30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5744" y="2359151"/>
            <a:ext cx="8011795" cy="59436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120014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944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PRINSIP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PELAKSANAAN IMUNISASI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01239" y="3279660"/>
            <a:ext cx="9151620" cy="866140"/>
            <a:chOff x="2301239" y="3279660"/>
            <a:chExt cx="9151620" cy="866140"/>
          </a:xfrm>
        </p:grpSpPr>
        <p:sp>
          <p:nvSpPr>
            <p:cNvPr id="16" name="object 16"/>
            <p:cNvSpPr/>
            <p:nvPr/>
          </p:nvSpPr>
          <p:spPr>
            <a:xfrm>
              <a:off x="2301239" y="3279660"/>
              <a:ext cx="9151619" cy="8656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54579" y="3282695"/>
              <a:ext cx="9050020" cy="763905"/>
            </a:xfrm>
            <a:custGeom>
              <a:avLst/>
              <a:gdLst/>
              <a:ahLst/>
              <a:cxnLst/>
              <a:rect l="l" t="t" r="r" b="b"/>
              <a:pathLst>
                <a:path w="9050020" h="763904">
                  <a:moveTo>
                    <a:pt x="9049512" y="0"/>
                  </a:moveTo>
                  <a:lnTo>
                    <a:pt x="0" y="0"/>
                  </a:lnTo>
                  <a:lnTo>
                    <a:pt x="0" y="763523"/>
                  </a:lnTo>
                  <a:lnTo>
                    <a:pt x="9049512" y="763523"/>
                  </a:lnTo>
                  <a:lnTo>
                    <a:pt x="90495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62783" y="3366515"/>
            <a:ext cx="711835" cy="5962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85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85744" y="3366515"/>
            <a:ext cx="8011795" cy="59626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130175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1025"/>
              </a:spcBef>
            </a:pP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STANDAR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PELAYANAN</a:t>
            </a: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21051" y="4300740"/>
            <a:ext cx="9154795" cy="866140"/>
            <a:chOff x="2321051" y="4300740"/>
            <a:chExt cx="9154795" cy="866140"/>
          </a:xfrm>
        </p:grpSpPr>
        <p:sp>
          <p:nvSpPr>
            <p:cNvPr id="21" name="object 21"/>
            <p:cNvSpPr/>
            <p:nvPr/>
          </p:nvSpPr>
          <p:spPr>
            <a:xfrm>
              <a:off x="2321051" y="4300740"/>
              <a:ext cx="9154668" cy="865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74391" y="4303775"/>
              <a:ext cx="9052560" cy="763905"/>
            </a:xfrm>
            <a:custGeom>
              <a:avLst/>
              <a:gdLst/>
              <a:ahLst/>
              <a:cxnLst/>
              <a:rect l="l" t="t" r="r" b="b"/>
              <a:pathLst>
                <a:path w="9052560" h="763904">
                  <a:moveTo>
                    <a:pt x="9052560" y="0"/>
                  </a:moveTo>
                  <a:lnTo>
                    <a:pt x="0" y="0"/>
                  </a:lnTo>
                  <a:lnTo>
                    <a:pt x="0" y="763524"/>
                  </a:lnTo>
                  <a:lnTo>
                    <a:pt x="9052560" y="763524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82595" y="4387596"/>
            <a:ext cx="713740" cy="5962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855"/>
              </a:spcBef>
            </a:pPr>
            <a:r>
              <a:rPr sz="2400" b="1" spc="-10" dirty="0">
                <a:solidFill>
                  <a:srgbClr val="92D050"/>
                </a:solidFill>
                <a:latin typeface="Arial"/>
                <a:cs typeface="Arial"/>
              </a:rPr>
              <a:t>04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07079" y="4387596"/>
            <a:ext cx="8011795" cy="59626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130175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102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MANAJEMEN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LIMBAH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4679" y="76200"/>
            <a:ext cx="5899150" cy="1142365"/>
            <a:chOff x="3154679" y="76200"/>
            <a:chExt cx="5899150" cy="1142365"/>
          </a:xfrm>
        </p:grpSpPr>
        <p:sp>
          <p:nvSpPr>
            <p:cNvPr id="3" name="object 3"/>
            <p:cNvSpPr/>
            <p:nvPr/>
          </p:nvSpPr>
          <p:spPr>
            <a:xfrm>
              <a:off x="3154679" y="76200"/>
              <a:ext cx="2786634" cy="11422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8572" y="76200"/>
              <a:ext cx="1550670" cy="11422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89547" y="76200"/>
              <a:ext cx="2763774" cy="11422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97960" y="243586"/>
            <a:ext cx="521652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0" dirty="0"/>
              <a:t>Ketentuan </a:t>
            </a:r>
            <a:r>
              <a:rPr sz="3800" dirty="0"/>
              <a:t>Alur</a:t>
            </a:r>
            <a:r>
              <a:rPr sz="3800" spc="-95" dirty="0"/>
              <a:t> </a:t>
            </a:r>
            <a:r>
              <a:rPr sz="3800" spc="-25" dirty="0"/>
              <a:t>Pelayanan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0" y="1210054"/>
            <a:ext cx="9345168" cy="5533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92208" y="1519173"/>
            <a:ext cx="2538730" cy="35236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800" b="1" spc="-5" dirty="0">
                <a:latin typeface="Arial"/>
                <a:cs typeface="Arial"/>
              </a:rPr>
              <a:t>Catatan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800" spc="-5" dirty="0">
                <a:latin typeface="Arial"/>
                <a:cs typeface="Arial"/>
              </a:rPr>
              <a:t>Pengaturan  ruang/tempat </a:t>
            </a:r>
            <a:r>
              <a:rPr sz="1800" spc="-10" dirty="0">
                <a:latin typeface="Arial"/>
                <a:cs typeface="Arial"/>
              </a:rPr>
              <a:t>pelayanan  </a:t>
            </a:r>
            <a:r>
              <a:rPr sz="1800" spc="-5" dirty="0">
                <a:latin typeface="Arial"/>
                <a:cs typeface="Arial"/>
              </a:rPr>
              <a:t>vaksinasi </a:t>
            </a:r>
            <a:r>
              <a:rPr sz="1800" spc="-10" dirty="0">
                <a:latin typeface="Arial"/>
                <a:cs typeface="Arial"/>
              </a:rPr>
              <a:t>dapat  </a:t>
            </a:r>
            <a:r>
              <a:rPr sz="1800" spc="-5" dirty="0">
                <a:latin typeface="Arial"/>
                <a:cs typeface="Arial"/>
              </a:rPr>
              <a:t>disesuaikan dengan  situasi di fasilitas  </a:t>
            </a:r>
            <a:r>
              <a:rPr sz="1800" spc="-10" dirty="0">
                <a:latin typeface="Arial"/>
                <a:cs typeface="Arial"/>
              </a:rPr>
              <a:t>pelayanan </a:t>
            </a:r>
            <a:r>
              <a:rPr sz="1800" spc="-5" dirty="0">
                <a:latin typeface="Arial"/>
                <a:cs typeface="Arial"/>
              </a:rPr>
              <a:t>kesehatan  masing-masing </a:t>
            </a:r>
            <a:r>
              <a:rPr sz="1800" spc="-10" dirty="0">
                <a:latin typeface="Arial"/>
                <a:cs typeface="Arial"/>
              </a:rPr>
              <a:t>dengan  </a:t>
            </a:r>
            <a:r>
              <a:rPr sz="1800" spc="-5" dirty="0">
                <a:latin typeface="Arial"/>
                <a:cs typeface="Arial"/>
              </a:rPr>
              <a:t>menerapkan prinsip </a:t>
            </a:r>
            <a:r>
              <a:rPr sz="1800" dirty="0">
                <a:latin typeface="Arial"/>
                <a:cs typeface="Arial"/>
              </a:rPr>
              <a:t>PPI  </a:t>
            </a:r>
            <a:r>
              <a:rPr sz="1800" spc="-5" dirty="0">
                <a:latin typeface="Arial"/>
                <a:cs typeface="Arial"/>
              </a:rPr>
              <a:t>dan menjaga jarak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spc="-5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20" dirty="0">
                <a:latin typeface="Arial"/>
                <a:cs typeface="Arial"/>
              </a:rPr>
              <a:t> meter.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808" y="1162811"/>
            <a:ext cx="1477010" cy="754380"/>
          </a:xfrm>
          <a:prstGeom prst="rect">
            <a:avLst/>
          </a:prstGeom>
          <a:ln w="12191">
            <a:solidFill>
              <a:srgbClr val="4471C4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195"/>
              </a:spcBef>
            </a:pPr>
            <a:r>
              <a:rPr sz="1400" b="1" spc="-5" dirty="0">
                <a:latin typeface="Carlito"/>
                <a:cs typeface="Carlito"/>
              </a:rPr>
              <a:t>Sasaran</a:t>
            </a:r>
            <a:r>
              <a:rPr sz="1400" b="1" spc="-9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vaksinasi</a:t>
            </a:r>
            <a:endParaRPr sz="1400">
              <a:latin typeface="Carlito"/>
              <a:cs typeface="Carlito"/>
            </a:endParaRPr>
          </a:p>
          <a:p>
            <a:pPr marL="10668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rlito"/>
                <a:cs typeface="Carlito"/>
              </a:rPr>
              <a:t>COVID-19</a:t>
            </a:r>
            <a:r>
              <a:rPr sz="1400" b="1" spc="-8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datang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18716" y="655319"/>
            <a:ext cx="3098800" cy="1450975"/>
            <a:chOff x="1918716" y="655319"/>
            <a:chExt cx="3098800" cy="1450975"/>
          </a:xfrm>
        </p:grpSpPr>
        <p:sp>
          <p:nvSpPr>
            <p:cNvPr id="4" name="object 4"/>
            <p:cNvSpPr/>
            <p:nvPr/>
          </p:nvSpPr>
          <p:spPr>
            <a:xfrm>
              <a:off x="1924812" y="1289303"/>
              <a:ext cx="513715" cy="501650"/>
            </a:xfrm>
            <a:custGeom>
              <a:avLst/>
              <a:gdLst/>
              <a:ahLst/>
              <a:cxnLst/>
              <a:rect l="l" t="t" r="r" b="b"/>
              <a:pathLst>
                <a:path w="513714" h="501650">
                  <a:moveTo>
                    <a:pt x="262889" y="0"/>
                  </a:moveTo>
                  <a:lnTo>
                    <a:pt x="262889" y="125349"/>
                  </a:lnTo>
                  <a:lnTo>
                    <a:pt x="0" y="125349"/>
                  </a:lnTo>
                  <a:lnTo>
                    <a:pt x="0" y="376047"/>
                  </a:lnTo>
                  <a:lnTo>
                    <a:pt x="262889" y="376047"/>
                  </a:lnTo>
                  <a:lnTo>
                    <a:pt x="262889" y="501396"/>
                  </a:lnTo>
                  <a:lnTo>
                    <a:pt x="513588" y="250698"/>
                  </a:lnTo>
                  <a:lnTo>
                    <a:pt x="26288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4812" y="1289303"/>
              <a:ext cx="513715" cy="501650"/>
            </a:xfrm>
            <a:custGeom>
              <a:avLst/>
              <a:gdLst/>
              <a:ahLst/>
              <a:cxnLst/>
              <a:rect l="l" t="t" r="r" b="b"/>
              <a:pathLst>
                <a:path w="513714" h="501650">
                  <a:moveTo>
                    <a:pt x="0" y="125349"/>
                  </a:moveTo>
                  <a:lnTo>
                    <a:pt x="262889" y="125349"/>
                  </a:lnTo>
                  <a:lnTo>
                    <a:pt x="262889" y="0"/>
                  </a:lnTo>
                  <a:lnTo>
                    <a:pt x="513588" y="250698"/>
                  </a:lnTo>
                  <a:lnTo>
                    <a:pt x="262889" y="501396"/>
                  </a:lnTo>
                  <a:lnTo>
                    <a:pt x="262889" y="376047"/>
                  </a:lnTo>
                  <a:lnTo>
                    <a:pt x="0" y="376047"/>
                  </a:lnTo>
                  <a:lnTo>
                    <a:pt x="0" y="12534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0592" y="655319"/>
              <a:ext cx="2566416" cy="14508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766316" y="2206751"/>
            <a:ext cx="4330065" cy="1257300"/>
          </a:xfrm>
          <a:custGeom>
            <a:avLst/>
            <a:gdLst/>
            <a:ahLst/>
            <a:cxnLst/>
            <a:rect l="l" t="t" r="r" b="b"/>
            <a:pathLst>
              <a:path w="4330065" h="1257300">
                <a:moveTo>
                  <a:pt x="0" y="1257300"/>
                </a:moveTo>
                <a:lnTo>
                  <a:pt x="4329683" y="1257300"/>
                </a:lnTo>
                <a:lnTo>
                  <a:pt x="4329683" y="0"/>
                </a:lnTo>
                <a:lnTo>
                  <a:pt x="0" y="0"/>
                </a:lnTo>
                <a:lnTo>
                  <a:pt x="0" y="125730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45945" y="2334006"/>
            <a:ext cx="4160520" cy="9759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6469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Meja 1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(Pendaftaran)</a:t>
            </a:r>
            <a:endParaRPr sz="20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latin typeface="Carlito"/>
                <a:cs typeface="Carlito"/>
              </a:rPr>
              <a:t>Peserta </a:t>
            </a:r>
            <a:r>
              <a:rPr sz="1400" spc="-10" dirty="0">
                <a:latin typeface="Carlito"/>
                <a:cs typeface="Carlito"/>
              </a:rPr>
              <a:t>menunjukkan e-ticket untuk</a:t>
            </a:r>
            <a:r>
              <a:rPr sz="1400" spc="8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verifikasi</a:t>
            </a:r>
            <a:endParaRPr sz="14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latin typeface="Carlito"/>
                <a:cs typeface="Carlito"/>
              </a:rPr>
              <a:t>Verifikasi data </a:t>
            </a:r>
            <a:r>
              <a:rPr sz="1400" spc="-5" dirty="0">
                <a:latin typeface="Carlito"/>
                <a:cs typeface="Carlito"/>
              </a:rPr>
              <a:t>dilakukan </a:t>
            </a:r>
            <a:r>
              <a:rPr sz="1400" spc="-10" dirty="0">
                <a:latin typeface="Carlito"/>
                <a:cs typeface="Carlito"/>
              </a:rPr>
              <a:t>dengan </a:t>
            </a:r>
            <a:r>
              <a:rPr sz="1400" spc="-5" dirty="0">
                <a:latin typeface="Carlito"/>
                <a:cs typeface="Carlito"/>
              </a:rPr>
              <a:t>menggunakan</a:t>
            </a:r>
            <a:r>
              <a:rPr sz="1400" spc="7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aplikasi</a:t>
            </a:r>
            <a:endParaRPr sz="1400">
              <a:latin typeface="Carlito"/>
              <a:cs typeface="Carlito"/>
            </a:endParaRPr>
          </a:p>
          <a:p>
            <a:pPr marL="184785">
              <a:lnSpc>
                <a:spcPct val="100000"/>
              </a:lnSpc>
            </a:pPr>
            <a:r>
              <a:rPr sz="1400" spc="-15" dirty="0">
                <a:latin typeface="Carlito"/>
                <a:cs typeface="Carlito"/>
              </a:rPr>
              <a:t>Pcare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34783" y="620268"/>
            <a:ext cx="2465831" cy="1546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3768" y="409955"/>
            <a:ext cx="1976627" cy="1874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3528" y="605027"/>
            <a:ext cx="6867525" cy="4718685"/>
            <a:chOff x="33528" y="605027"/>
            <a:chExt cx="6867525" cy="4718685"/>
          </a:xfrm>
        </p:grpSpPr>
        <p:sp>
          <p:nvSpPr>
            <p:cNvPr id="12" name="object 12"/>
            <p:cNvSpPr/>
            <p:nvPr/>
          </p:nvSpPr>
          <p:spPr>
            <a:xfrm>
              <a:off x="5146548" y="605027"/>
              <a:ext cx="1025651" cy="18684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17919" y="1324355"/>
              <a:ext cx="676910" cy="501650"/>
            </a:xfrm>
            <a:custGeom>
              <a:avLst/>
              <a:gdLst/>
              <a:ahLst/>
              <a:cxnLst/>
              <a:rect l="l" t="t" r="r" b="b"/>
              <a:pathLst>
                <a:path w="676909" h="501650">
                  <a:moveTo>
                    <a:pt x="425957" y="0"/>
                  </a:moveTo>
                  <a:lnTo>
                    <a:pt x="425957" y="125349"/>
                  </a:lnTo>
                  <a:lnTo>
                    <a:pt x="0" y="125349"/>
                  </a:lnTo>
                  <a:lnTo>
                    <a:pt x="0" y="376047"/>
                  </a:lnTo>
                  <a:lnTo>
                    <a:pt x="425957" y="376047"/>
                  </a:lnTo>
                  <a:lnTo>
                    <a:pt x="425957" y="501396"/>
                  </a:lnTo>
                  <a:lnTo>
                    <a:pt x="676655" y="250698"/>
                  </a:lnTo>
                  <a:lnTo>
                    <a:pt x="42595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17919" y="1324355"/>
              <a:ext cx="676910" cy="501650"/>
            </a:xfrm>
            <a:custGeom>
              <a:avLst/>
              <a:gdLst/>
              <a:ahLst/>
              <a:cxnLst/>
              <a:rect l="l" t="t" r="r" b="b"/>
              <a:pathLst>
                <a:path w="676909" h="501650">
                  <a:moveTo>
                    <a:pt x="0" y="125349"/>
                  </a:moveTo>
                  <a:lnTo>
                    <a:pt x="425957" y="125349"/>
                  </a:lnTo>
                  <a:lnTo>
                    <a:pt x="425957" y="0"/>
                  </a:lnTo>
                  <a:lnTo>
                    <a:pt x="676655" y="250698"/>
                  </a:lnTo>
                  <a:lnTo>
                    <a:pt x="425957" y="501396"/>
                  </a:lnTo>
                  <a:lnTo>
                    <a:pt x="425957" y="376047"/>
                  </a:lnTo>
                  <a:lnTo>
                    <a:pt x="0" y="376047"/>
                  </a:lnTo>
                  <a:lnTo>
                    <a:pt x="0" y="12534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28" y="3474720"/>
              <a:ext cx="3253740" cy="18486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034783" y="2243327"/>
            <a:ext cx="4974590" cy="1310640"/>
          </a:xfrm>
          <a:prstGeom prst="rect">
            <a:avLst/>
          </a:prstGeom>
          <a:ln w="12192">
            <a:solidFill>
              <a:srgbClr val="2E528F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30"/>
              </a:spcBef>
            </a:pPr>
            <a:r>
              <a:rPr sz="1400" b="1" dirty="0">
                <a:latin typeface="Carlito"/>
                <a:cs typeface="Carlito"/>
              </a:rPr>
              <a:t>Meja 2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(Skrining)</a:t>
            </a:r>
            <a:endParaRPr sz="1400">
              <a:latin typeface="Carlito"/>
              <a:cs typeface="Carlito"/>
            </a:endParaRPr>
          </a:p>
          <a:p>
            <a:pPr marL="263525" marR="29845" indent="-26416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64160" algn="l"/>
              </a:tabLst>
            </a:pPr>
            <a:r>
              <a:rPr sz="1100" dirty="0">
                <a:latin typeface="Carlito"/>
                <a:cs typeface="Carlito"/>
              </a:rPr>
              <a:t>Petugas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kesehatan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melakukan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anamnesa</a:t>
            </a:r>
            <a:r>
              <a:rPr sz="1100" spc="-3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dan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pemeriksaan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fisik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sederhana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untuk</a:t>
            </a:r>
            <a:endParaRPr sz="1100">
              <a:latin typeface="Carlito"/>
              <a:cs typeface="Carlito"/>
            </a:endParaRPr>
          </a:p>
          <a:p>
            <a:pPr marR="100965"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rlito"/>
                <a:cs typeface="Carlito"/>
              </a:rPr>
              <a:t>melihat </a:t>
            </a:r>
            <a:r>
              <a:rPr sz="1100" spc="-5" dirty="0">
                <a:latin typeface="Carlito"/>
                <a:cs typeface="Carlito"/>
              </a:rPr>
              <a:t>kondisi kesehatan dan mengidentifikasi kondisi </a:t>
            </a:r>
            <a:r>
              <a:rPr sz="1100" dirty="0">
                <a:latin typeface="Carlito"/>
                <a:cs typeface="Carlito"/>
              </a:rPr>
              <a:t>penyerta</a:t>
            </a:r>
            <a:r>
              <a:rPr sz="1100" spc="-1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(komorbid)</a:t>
            </a:r>
            <a:endParaRPr sz="1100">
              <a:latin typeface="Carlito"/>
              <a:cs typeface="Carlito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100" spc="-5" dirty="0">
                <a:latin typeface="Carlito"/>
                <a:cs typeface="Carlito"/>
              </a:rPr>
              <a:t>Skrining dilakukan dengan menggunakan </a:t>
            </a:r>
            <a:r>
              <a:rPr sz="1100" dirty="0">
                <a:latin typeface="Carlito"/>
                <a:cs typeface="Carlito"/>
              </a:rPr>
              <a:t>aplikasi</a:t>
            </a:r>
            <a:r>
              <a:rPr sz="1100" spc="-11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Pcare</a:t>
            </a:r>
            <a:endParaRPr sz="1100">
              <a:latin typeface="Carlito"/>
              <a:cs typeface="Carlito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100" spc="-5" dirty="0">
                <a:latin typeface="Carlito"/>
                <a:cs typeface="Carlito"/>
              </a:rPr>
              <a:t>Sasaran </a:t>
            </a:r>
            <a:r>
              <a:rPr sz="1100" dirty="0">
                <a:latin typeface="Carlito"/>
                <a:cs typeface="Carlito"/>
              </a:rPr>
              <a:t>yang </a:t>
            </a:r>
            <a:r>
              <a:rPr sz="1100" spc="-5" dirty="0">
                <a:latin typeface="Carlito"/>
                <a:cs typeface="Carlito"/>
              </a:rPr>
              <a:t>ditunda </a:t>
            </a:r>
            <a:r>
              <a:rPr sz="1100" dirty="0">
                <a:latin typeface="Carlito"/>
                <a:cs typeface="Carlito"/>
              </a:rPr>
              <a:t>pemberian vaksinnya akan </a:t>
            </a:r>
            <a:r>
              <a:rPr sz="1100" spc="-5" dirty="0">
                <a:latin typeface="Carlito"/>
                <a:cs typeface="Carlito"/>
              </a:rPr>
              <a:t>dijadwalkan ulang </a:t>
            </a:r>
            <a:r>
              <a:rPr sz="1100" dirty="0">
                <a:latin typeface="Carlito"/>
                <a:cs typeface="Carlito"/>
              </a:rPr>
              <a:t>oleh</a:t>
            </a:r>
            <a:r>
              <a:rPr sz="1100" spc="-1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sistem</a:t>
            </a:r>
            <a:endParaRPr sz="1100">
              <a:latin typeface="Carlito"/>
              <a:cs typeface="Carlito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100" spc="-5" dirty="0">
                <a:latin typeface="Carlito"/>
                <a:cs typeface="Carlito"/>
              </a:rPr>
              <a:t>Sasaran </a:t>
            </a:r>
            <a:r>
              <a:rPr sz="1100" dirty="0">
                <a:latin typeface="Carlito"/>
                <a:cs typeface="Carlito"/>
              </a:rPr>
              <a:t>yang dinyatakan layak </a:t>
            </a:r>
            <a:r>
              <a:rPr sz="1100" spc="-5" dirty="0">
                <a:latin typeface="Carlito"/>
                <a:cs typeface="Carlito"/>
              </a:rPr>
              <a:t>divaksinasi </a:t>
            </a:r>
            <a:r>
              <a:rPr sz="1100" dirty="0">
                <a:latin typeface="Carlito"/>
                <a:cs typeface="Carlito"/>
              </a:rPr>
              <a:t>mengisi informed</a:t>
            </a:r>
            <a:r>
              <a:rPr sz="1100" spc="-18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consent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60420" y="3518915"/>
            <a:ext cx="2686812" cy="1697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0661904" y="1597152"/>
            <a:ext cx="1347470" cy="632460"/>
            <a:chOff x="10661904" y="1597152"/>
            <a:chExt cx="1347470" cy="632460"/>
          </a:xfrm>
        </p:grpSpPr>
        <p:sp>
          <p:nvSpPr>
            <p:cNvPr id="19" name="object 19"/>
            <p:cNvSpPr/>
            <p:nvPr/>
          </p:nvSpPr>
          <p:spPr>
            <a:xfrm>
              <a:off x="10661904" y="1597152"/>
              <a:ext cx="1347216" cy="6324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79836" y="1717548"/>
              <a:ext cx="923569" cy="3703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95660" y="1700784"/>
              <a:ext cx="693394" cy="4343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939271" y="1757172"/>
            <a:ext cx="809625" cy="25781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905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150"/>
              </a:spcBef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Care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2883" y="5468111"/>
            <a:ext cx="4974590" cy="1278890"/>
          </a:xfrm>
          <a:prstGeom prst="rect">
            <a:avLst/>
          </a:prstGeom>
          <a:ln w="12192">
            <a:solidFill>
              <a:srgbClr val="2E528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5"/>
              </a:spcBef>
            </a:pPr>
            <a:r>
              <a:rPr sz="2000" b="1" dirty="0">
                <a:latin typeface="Carlito"/>
                <a:cs typeface="Carlito"/>
              </a:rPr>
              <a:t>Meja 3</a:t>
            </a:r>
            <a:r>
              <a:rPr sz="2000" b="1" spc="-5" dirty="0">
                <a:latin typeface="Carlito"/>
                <a:cs typeface="Carlito"/>
              </a:rPr>
              <a:t> </a:t>
            </a:r>
            <a:r>
              <a:rPr sz="2000" b="1" spc="-15" dirty="0">
                <a:latin typeface="Carlito"/>
                <a:cs typeface="Carlito"/>
              </a:rPr>
              <a:t>(Vaksinasi)</a:t>
            </a:r>
            <a:endParaRPr sz="2000">
              <a:latin typeface="Carlito"/>
              <a:cs typeface="Carlito"/>
            </a:endParaRPr>
          </a:p>
          <a:p>
            <a:pPr marL="263525" marR="415925" indent="-17272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64160" algn="l"/>
              </a:tabLst>
            </a:pPr>
            <a:r>
              <a:rPr sz="1400" spc="-10" dirty="0">
                <a:latin typeface="Carlito"/>
                <a:cs typeface="Carlito"/>
              </a:rPr>
              <a:t>Petugas </a:t>
            </a:r>
            <a:r>
              <a:rPr sz="1400" spc="-5" dirty="0">
                <a:latin typeface="Carlito"/>
                <a:cs typeface="Carlito"/>
              </a:rPr>
              <a:t>memberikan vaksinasi secara </a:t>
            </a:r>
            <a:r>
              <a:rPr sz="1400" spc="-10" dirty="0">
                <a:latin typeface="Carlito"/>
                <a:cs typeface="Carlito"/>
              </a:rPr>
              <a:t>intra </a:t>
            </a:r>
            <a:r>
              <a:rPr sz="1400" spc="-5" dirty="0">
                <a:latin typeface="Carlito"/>
                <a:cs typeface="Carlito"/>
              </a:rPr>
              <a:t>muskular sesuai  prinsip </a:t>
            </a:r>
            <a:r>
              <a:rPr sz="1400" spc="-10" dirty="0">
                <a:latin typeface="Carlito"/>
                <a:cs typeface="Carlito"/>
              </a:rPr>
              <a:t>penyuntikan</a:t>
            </a:r>
            <a:r>
              <a:rPr sz="1400" spc="4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aman</a:t>
            </a:r>
            <a:endParaRPr sz="1400">
              <a:latin typeface="Carlito"/>
              <a:cs typeface="Carlito"/>
            </a:endParaRPr>
          </a:p>
          <a:p>
            <a:pPr marL="263525" indent="-172720">
              <a:lnSpc>
                <a:spcPct val="100000"/>
              </a:lnSpc>
              <a:buFont typeface="Arial"/>
              <a:buChar char="•"/>
              <a:tabLst>
                <a:tab pos="264160" algn="l"/>
              </a:tabLst>
            </a:pPr>
            <a:r>
              <a:rPr sz="1400" spc="-10" dirty="0">
                <a:latin typeface="Carlito"/>
                <a:cs typeface="Carlito"/>
              </a:rPr>
              <a:t>Petugas </a:t>
            </a:r>
            <a:r>
              <a:rPr sz="1400" spc="-5" dirty="0">
                <a:latin typeface="Carlito"/>
                <a:cs typeface="Carlito"/>
              </a:rPr>
              <a:t>memasukkan nama vaksin dan </a:t>
            </a:r>
            <a:r>
              <a:rPr sz="1400" dirty="0">
                <a:latin typeface="Carlito"/>
                <a:cs typeface="Carlito"/>
              </a:rPr>
              <a:t>nomor </a:t>
            </a:r>
            <a:r>
              <a:rPr sz="1400" spc="-10" dirty="0">
                <a:latin typeface="Carlito"/>
                <a:cs typeface="Carlito"/>
              </a:rPr>
              <a:t>batch</a:t>
            </a:r>
            <a:r>
              <a:rPr sz="1400" spc="4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vaksin</a:t>
            </a:r>
            <a:endParaRPr sz="1400">
              <a:latin typeface="Carlito"/>
              <a:cs typeface="Carlito"/>
            </a:endParaRPr>
          </a:p>
          <a:p>
            <a:pPr marL="263525">
              <a:lnSpc>
                <a:spcPct val="100000"/>
              </a:lnSpc>
            </a:pPr>
            <a:r>
              <a:rPr sz="1400" spc="-5" dirty="0">
                <a:latin typeface="Carlito"/>
                <a:cs typeface="Carlito"/>
              </a:rPr>
              <a:t>yang diberikan </a:t>
            </a:r>
            <a:r>
              <a:rPr sz="1400" spc="-10" dirty="0">
                <a:latin typeface="Carlito"/>
                <a:cs typeface="Carlito"/>
              </a:rPr>
              <a:t>kepada </a:t>
            </a:r>
            <a:r>
              <a:rPr sz="1400" spc="-5" dirty="0">
                <a:latin typeface="Carlito"/>
                <a:cs typeface="Carlito"/>
              </a:rPr>
              <a:t>sasaran pada aplikasi</a:t>
            </a:r>
            <a:r>
              <a:rPr sz="1400" spc="8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PCare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65164" y="5062728"/>
            <a:ext cx="584200" cy="513715"/>
            <a:chOff x="6265164" y="5062728"/>
            <a:chExt cx="584200" cy="513715"/>
          </a:xfrm>
        </p:grpSpPr>
        <p:sp>
          <p:nvSpPr>
            <p:cNvPr id="25" name="object 25"/>
            <p:cNvSpPr/>
            <p:nvPr/>
          </p:nvSpPr>
          <p:spPr>
            <a:xfrm>
              <a:off x="6271260" y="5068824"/>
              <a:ext cx="571500" cy="501650"/>
            </a:xfrm>
            <a:custGeom>
              <a:avLst/>
              <a:gdLst/>
              <a:ahLst/>
              <a:cxnLst/>
              <a:rect l="l" t="t" r="r" b="b"/>
              <a:pathLst>
                <a:path w="571500" h="501650">
                  <a:moveTo>
                    <a:pt x="250697" y="0"/>
                  </a:moveTo>
                  <a:lnTo>
                    <a:pt x="0" y="250697"/>
                  </a:lnTo>
                  <a:lnTo>
                    <a:pt x="250697" y="501395"/>
                  </a:lnTo>
                  <a:lnTo>
                    <a:pt x="250697" y="376047"/>
                  </a:lnTo>
                  <a:lnTo>
                    <a:pt x="571499" y="376047"/>
                  </a:lnTo>
                  <a:lnTo>
                    <a:pt x="571499" y="125349"/>
                  </a:lnTo>
                  <a:lnTo>
                    <a:pt x="250697" y="125349"/>
                  </a:lnTo>
                  <a:lnTo>
                    <a:pt x="25069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71260" y="5068824"/>
              <a:ext cx="571500" cy="501650"/>
            </a:xfrm>
            <a:custGeom>
              <a:avLst/>
              <a:gdLst/>
              <a:ahLst/>
              <a:cxnLst/>
              <a:rect l="l" t="t" r="r" b="b"/>
              <a:pathLst>
                <a:path w="571500" h="501650">
                  <a:moveTo>
                    <a:pt x="571499" y="376047"/>
                  </a:moveTo>
                  <a:lnTo>
                    <a:pt x="250697" y="376047"/>
                  </a:lnTo>
                  <a:lnTo>
                    <a:pt x="250697" y="501395"/>
                  </a:lnTo>
                  <a:lnTo>
                    <a:pt x="0" y="250697"/>
                  </a:lnTo>
                  <a:lnTo>
                    <a:pt x="250697" y="0"/>
                  </a:lnTo>
                  <a:lnTo>
                    <a:pt x="250697" y="125349"/>
                  </a:lnTo>
                  <a:lnTo>
                    <a:pt x="571499" y="125349"/>
                  </a:lnTo>
                  <a:lnTo>
                    <a:pt x="571499" y="376047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9559" y="5320284"/>
            <a:ext cx="5659120" cy="1426845"/>
          </a:xfrm>
          <a:prstGeom prst="rect">
            <a:avLst/>
          </a:prstGeom>
          <a:ln w="12192">
            <a:solidFill>
              <a:srgbClr val="2E528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177290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latin typeface="Carlito"/>
                <a:cs typeface="Carlito"/>
              </a:rPr>
              <a:t>Meja 4 </a:t>
            </a:r>
            <a:r>
              <a:rPr sz="1800" b="1" spc="-15" dirty="0">
                <a:latin typeface="Carlito"/>
                <a:cs typeface="Carlito"/>
              </a:rPr>
              <a:t>(Pencatatan </a:t>
            </a:r>
            <a:r>
              <a:rPr sz="1800" b="1" dirty="0">
                <a:latin typeface="Carlito"/>
                <a:cs typeface="Carlito"/>
              </a:rPr>
              <a:t>dan</a:t>
            </a:r>
            <a:r>
              <a:rPr sz="1800" b="1" spc="-1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Observasi)</a:t>
            </a:r>
            <a:endParaRPr sz="1800">
              <a:latin typeface="Carlito"/>
              <a:cs typeface="Carlito"/>
            </a:endParaRPr>
          </a:p>
          <a:p>
            <a:pPr marL="262890" indent="-17272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63525" algn="l"/>
              </a:tabLst>
            </a:pPr>
            <a:r>
              <a:rPr sz="1400" spc="-10" dirty="0">
                <a:latin typeface="Carlito"/>
                <a:cs typeface="Carlito"/>
              </a:rPr>
              <a:t>Petugas mencatat </a:t>
            </a:r>
            <a:r>
              <a:rPr sz="1400" spc="-5" dirty="0">
                <a:latin typeface="Carlito"/>
                <a:cs typeface="Carlito"/>
              </a:rPr>
              <a:t>hasil </a:t>
            </a:r>
            <a:r>
              <a:rPr sz="1400" spc="-10" dirty="0">
                <a:latin typeface="Carlito"/>
                <a:cs typeface="Carlito"/>
              </a:rPr>
              <a:t>pelayanan vaksinasi </a:t>
            </a:r>
            <a:r>
              <a:rPr sz="1400" spc="-25" dirty="0">
                <a:latin typeface="Carlito"/>
                <a:cs typeface="Carlito"/>
              </a:rPr>
              <a:t>ke </a:t>
            </a:r>
            <a:r>
              <a:rPr sz="1400" spc="-5" dirty="0">
                <a:latin typeface="Carlito"/>
                <a:cs typeface="Carlito"/>
              </a:rPr>
              <a:t>dalam aplikasi</a:t>
            </a:r>
            <a:r>
              <a:rPr sz="1400" spc="14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PCare.</a:t>
            </a:r>
            <a:endParaRPr sz="1400">
              <a:latin typeface="Carlito"/>
              <a:cs typeface="Carlito"/>
            </a:endParaRPr>
          </a:p>
          <a:p>
            <a:pPr marL="262890" indent="-172720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400" spc="-5" dirty="0">
                <a:latin typeface="Carlito"/>
                <a:cs typeface="Carlito"/>
              </a:rPr>
              <a:t>Sasaran diobservasi selama </a:t>
            </a:r>
            <a:r>
              <a:rPr sz="1400" dirty="0">
                <a:latin typeface="Carlito"/>
                <a:cs typeface="Carlito"/>
              </a:rPr>
              <a:t>30 </a:t>
            </a:r>
            <a:r>
              <a:rPr sz="1400" spc="-5" dirty="0">
                <a:latin typeface="Carlito"/>
                <a:cs typeface="Carlito"/>
              </a:rPr>
              <a:t>menit </a:t>
            </a:r>
            <a:r>
              <a:rPr sz="1400" spc="-10" dirty="0">
                <a:latin typeface="Carlito"/>
                <a:cs typeface="Carlito"/>
              </a:rPr>
              <a:t>untuk </a:t>
            </a:r>
            <a:r>
              <a:rPr sz="1400" spc="-5" dirty="0">
                <a:latin typeface="Carlito"/>
                <a:cs typeface="Carlito"/>
              </a:rPr>
              <a:t>memonitor </a:t>
            </a:r>
            <a:r>
              <a:rPr sz="1400" spc="-10" dirty="0">
                <a:latin typeface="Carlito"/>
                <a:cs typeface="Carlito"/>
              </a:rPr>
              <a:t>kemungkinan</a:t>
            </a:r>
            <a:r>
              <a:rPr sz="1400" spc="8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KIPI</a:t>
            </a:r>
            <a:endParaRPr sz="1400">
              <a:latin typeface="Carlito"/>
              <a:cs typeface="Carlito"/>
            </a:endParaRPr>
          </a:p>
          <a:p>
            <a:pPr marL="262890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3525" algn="l"/>
              </a:tabLst>
            </a:pPr>
            <a:r>
              <a:rPr sz="1400" spc="-10" dirty="0">
                <a:latin typeface="Carlito"/>
                <a:cs typeface="Carlito"/>
              </a:rPr>
              <a:t>Petugas </a:t>
            </a:r>
            <a:r>
              <a:rPr sz="1400" spc="-5" dirty="0">
                <a:latin typeface="Carlito"/>
                <a:cs typeface="Carlito"/>
              </a:rPr>
              <a:t>memberikan penyuluhan </a:t>
            </a:r>
            <a:r>
              <a:rPr sz="1400" spc="-10" dirty="0">
                <a:latin typeface="Carlito"/>
                <a:cs typeface="Carlito"/>
              </a:rPr>
              <a:t>tentang </a:t>
            </a:r>
            <a:r>
              <a:rPr sz="1400" dirty="0">
                <a:latin typeface="Carlito"/>
                <a:cs typeface="Carlito"/>
              </a:rPr>
              <a:t>3M </a:t>
            </a:r>
            <a:r>
              <a:rPr sz="1400" spc="-5" dirty="0">
                <a:latin typeface="Carlito"/>
                <a:cs typeface="Carlito"/>
              </a:rPr>
              <a:t>dan </a:t>
            </a:r>
            <a:r>
              <a:rPr sz="1400" spc="-10" dirty="0">
                <a:latin typeface="Carlito"/>
                <a:cs typeface="Carlito"/>
              </a:rPr>
              <a:t>vaksinasi</a:t>
            </a:r>
            <a:r>
              <a:rPr sz="1400" spc="1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COVID-19</a:t>
            </a:r>
            <a:endParaRPr sz="1400">
              <a:latin typeface="Carlito"/>
              <a:cs typeface="Carlito"/>
            </a:endParaRPr>
          </a:p>
          <a:p>
            <a:pPr marL="262890" indent="-172720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400" spc="-5" dirty="0">
                <a:latin typeface="Carlito"/>
                <a:cs typeface="Carlito"/>
              </a:rPr>
              <a:t>Peserta </a:t>
            </a:r>
            <a:r>
              <a:rPr sz="1400" spc="-10" dirty="0">
                <a:latin typeface="Carlito"/>
                <a:cs typeface="Carlito"/>
              </a:rPr>
              <a:t>mendapatkan </a:t>
            </a:r>
            <a:r>
              <a:rPr sz="1400" spc="-5" dirty="0">
                <a:latin typeface="Carlito"/>
                <a:cs typeface="Carlito"/>
              </a:rPr>
              <a:t>kartu </a:t>
            </a:r>
            <a:r>
              <a:rPr sz="1400" spc="-10" dirty="0">
                <a:latin typeface="Carlito"/>
                <a:cs typeface="Carlito"/>
              </a:rPr>
              <a:t>vaksinasi</a:t>
            </a:r>
            <a:r>
              <a:rPr sz="1400" spc="4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elektronik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953756" y="3593591"/>
            <a:ext cx="2540635" cy="1800225"/>
            <a:chOff x="7953756" y="3593591"/>
            <a:chExt cx="2540635" cy="1800225"/>
          </a:xfrm>
        </p:grpSpPr>
        <p:sp>
          <p:nvSpPr>
            <p:cNvPr id="29" name="object 29"/>
            <p:cNvSpPr/>
            <p:nvPr/>
          </p:nvSpPr>
          <p:spPr>
            <a:xfrm>
              <a:off x="7953756" y="3838955"/>
              <a:ext cx="2540507" cy="15544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70492" y="3599687"/>
              <a:ext cx="500380" cy="314325"/>
            </a:xfrm>
            <a:custGeom>
              <a:avLst/>
              <a:gdLst/>
              <a:ahLst/>
              <a:cxnLst/>
              <a:rect l="l" t="t" r="r" b="b"/>
              <a:pathLst>
                <a:path w="500379" h="314325">
                  <a:moveTo>
                    <a:pt x="374903" y="0"/>
                  </a:moveTo>
                  <a:lnTo>
                    <a:pt x="124967" y="0"/>
                  </a:lnTo>
                  <a:lnTo>
                    <a:pt x="124967" y="156972"/>
                  </a:lnTo>
                  <a:lnTo>
                    <a:pt x="0" y="156972"/>
                  </a:lnTo>
                  <a:lnTo>
                    <a:pt x="249935" y="313944"/>
                  </a:lnTo>
                  <a:lnTo>
                    <a:pt x="499872" y="156972"/>
                  </a:lnTo>
                  <a:lnTo>
                    <a:pt x="374903" y="156972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70492" y="3599687"/>
              <a:ext cx="500380" cy="314325"/>
            </a:xfrm>
            <a:custGeom>
              <a:avLst/>
              <a:gdLst/>
              <a:ahLst/>
              <a:cxnLst/>
              <a:rect l="l" t="t" r="r" b="b"/>
              <a:pathLst>
                <a:path w="500379" h="314325">
                  <a:moveTo>
                    <a:pt x="374903" y="0"/>
                  </a:moveTo>
                  <a:lnTo>
                    <a:pt x="374903" y="156972"/>
                  </a:lnTo>
                  <a:lnTo>
                    <a:pt x="499872" y="156972"/>
                  </a:lnTo>
                  <a:lnTo>
                    <a:pt x="249935" y="313944"/>
                  </a:lnTo>
                  <a:lnTo>
                    <a:pt x="0" y="156972"/>
                  </a:lnTo>
                  <a:lnTo>
                    <a:pt x="124967" y="156972"/>
                  </a:lnTo>
                  <a:lnTo>
                    <a:pt x="124967" y="0"/>
                  </a:lnTo>
                  <a:lnTo>
                    <a:pt x="374903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091308" y="37541"/>
            <a:ext cx="8009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ALUR </a:t>
            </a:r>
            <a:r>
              <a:rPr sz="3200" spc="-65" dirty="0">
                <a:latin typeface="Arial"/>
                <a:cs typeface="Arial"/>
              </a:rPr>
              <a:t>PELAYANAN </a:t>
            </a:r>
            <a:r>
              <a:rPr sz="3200" spc="-25" dirty="0">
                <a:latin typeface="Arial"/>
                <a:cs typeface="Arial"/>
              </a:rPr>
              <a:t>VAKSINASI </a:t>
            </a:r>
            <a:r>
              <a:rPr sz="3200" dirty="0">
                <a:latin typeface="Arial"/>
                <a:cs typeface="Arial"/>
              </a:rPr>
              <a:t>COVID-19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0072" y="38100"/>
            <a:ext cx="8268461" cy="1201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1005" y="215011"/>
            <a:ext cx="7546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Verifikasi Data </a:t>
            </a:r>
            <a:r>
              <a:rPr sz="4000" spc="-20" dirty="0"/>
              <a:t>Sasaran </a:t>
            </a:r>
            <a:r>
              <a:rPr sz="4000" spc="-5" dirty="0"/>
              <a:t>pada </a:t>
            </a:r>
            <a:r>
              <a:rPr sz="4000" spc="-10" dirty="0"/>
              <a:t>Meja</a:t>
            </a:r>
            <a:r>
              <a:rPr sz="4000" spc="110" dirty="0"/>
              <a:t> </a:t>
            </a:r>
            <a:r>
              <a:rPr sz="4000" spc="-5" dirty="0"/>
              <a:t>1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96011" y="1225296"/>
            <a:ext cx="7629525" cy="5499100"/>
            <a:chOff x="96011" y="1225296"/>
            <a:chExt cx="7629525" cy="5499100"/>
          </a:xfrm>
        </p:grpSpPr>
        <p:sp>
          <p:nvSpPr>
            <p:cNvPr id="5" name="object 5"/>
            <p:cNvSpPr/>
            <p:nvPr/>
          </p:nvSpPr>
          <p:spPr>
            <a:xfrm>
              <a:off x="96011" y="1225296"/>
              <a:ext cx="3872484" cy="5489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066" y="2826258"/>
              <a:ext cx="3098800" cy="1073150"/>
            </a:xfrm>
            <a:custGeom>
              <a:avLst/>
              <a:gdLst/>
              <a:ahLst/>
              <a:cxnLst/>
              <a:rect l="l" t="t" r="r" b="b"/>
              <a:pathLst>
                <a:path w="3098800" h="1073150">
                  <a:moveTo>
                    <a:pt x="0" y="1072895"/>
                  </a:moveTo>
                  <a:lnTo>
                    <a:pt x="3098292" y="1072895"/>
                  </a:lnTo>
                  <a:lnTo>
                    <a:pt x="3098292" y="0"/>
                  </a:lnTo>
                  <a:lnTo>
                    <a:pt x="0" y="0"/>
                  </a:lnTo>
                  <a:lnTo>
                    <a:pt x="0" y="107289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8800" y="3986784"/>
              <a:ext cx="407034" cy="1417320"/>
            </a:xfrm>
            <a:custGeom>
              <a:avLst/>
              <a:gdLst/>
              <a:ahLst/>
              <a:cxnLst/>
              <a:rect l="l" t="t" r="r" b="b"/>
              <a:pathLst>
                <a:path w="407035" h="1417320">
                  <a:moveTo>
                    <a:pt x="305181" y="0"/>
                  </a:moveTo>
                  <a:lnTo>
                    <a:pt x="101726" y="0"/>
                  </a:lnTo>
                  <a:lnTo>
                    <a:pt x="101726" y="1213866"/>
                  </a:lnTo>
                  <a:lnTo>
                    <a:pt x="0" y="1213866"/>
                  </a:lnTo>
                  <a:lnTo>
                    <a:pt x="203454" y="1417320"/>
                  </a:lnTo>
                  <a:lnTo>
                    <a:pt x="406907" y="1213866"/>
                  </a:lnTo>
                  <a:lnTo>
                    <a:pt x="305181" y="1213866"/>
                  </a:lnTo>
                  <a:lnTo>
                    <a:pt x="3051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02608" y="2574036"/>
              <a:ext cx="3613403" cy="41407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98035" y="2569463"/>
              <a:ext cx="3622675" cy="4150360"/>
            </a:xfrm>
            <a:custGeom>
              <a:avLst/>
              <a:gdLst/>
              <a:ahLst/>
              <a:cxnLst/>
              <a:rect l="l" t="t" r="r" b="b"/>
              <a:pathLst>
                <a:path w="3622675" h="4150359">
                  <a:moveTo>
                    <a:pt x="0" y="4149852"/>
                  </a:moveTo>
                  <a:lnTo>
                    <a:pt x="3622548" y="4149852"/>
                  </a:lnTo>
                  <a:lnTo>
                    <a:pt x="3622548" y="0"/>
                  </a:lnTo>
                  <a:lnTo>
                    <a:pt x="0" y="0"/>
                  </a:lnTo>
                  <a:lnTo>
                    <a:pt x="0" y="41498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2940" y="5404103"/>
            <a:ext cx="2623185" cy="1245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9055" rIns="0" bIns="0" rtlCol="0">
            <a:spAutoFit/>
          </a:bodyPr>
          <a:lstStyle/>
          <a:p>
            <a:pPr marL="255904" marR="248285" algn="ctr">
              <a:lnSpc>
                <a:spcPct val="100000"/>
              </a:lnSpc>
              <a:spcBef>
                <a:spcPts val="465"/>
              </a:spcBef>
            </a:pPr>
            <a:r>
              <a:rPr sz="1800" spc="-5" dirty="0">
                <a:latin typeface="Carlito"/>
                <a:cs typeface="Carlito"/>
              </a:rPr>
              <a:t>Diisi </a:t>
            </a:r>
            <a:r>
              <a:rPr sz="1800" spc="-10" dirty="0">
                <a:latin typeface="Carlito"/>
                <a:cs typeface="Carlito"/>
              </a:rPr>
              <a:t>dengan </a:t>
            </a:r>
            <a:r>
              <a:rPr sz="1800" spc="-5" dirty="0">
                <a:latin typeface="Carlito"/>
                <a:cs typeface="Carlito"/>
              </a:rPr>
              <a:t>username  dan </a:t>
            </a:r>
            <a:r>
              <a:rPr sz="1800" spc="-10" dirty="0">
                <a:latin typeface="Carlito"/>
                <a:cs typeface="Carlito"/>
              </a:rPr>
              <a:t>password yang  diberikan </a:t>
            </a:r>
            <a:r>
              <a:rPr sz="1800" spc="-35" dirty="0">
                <a:latin typeface="Carlito"/>
                <a:cs typeface="Carlito"/>
              </a:rPr>
              <a:t>BPJS </a:t>
            </a:r>
            <a:r>
              <a:rPr sz="1800" spc="-10" dirty="0">
                <a:latin typeface="Carlito"/>
                <a:cs typeface="Carlito"/>
              </a:rPr>
              <a:t>Kantor  </a:t>
            </a:r>
            <a:r>
              <a:rPr sz="1800" spc="-5" dirty="0">
                <a:latin typeface="Carlito"/>
                <a:cs typeface="Carlito"/>
              </a:rPr>
              <a:t>Cabang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39896" y="1215961"/>
            <a:ext cx="7705725" cy="1296035"/>
            <a:chOff x="3739896" y="1215961"/>
            <a:chExt cx="7705725" cy="1296035"/>
          </a:xfrm>
        </p:grpSpPr>
        <p:sp>
          <p:nvSpPr>
            <p:cNvPr id="12" name="object 12"/>
            <p:cNvSpPr/>
            <p:nvPr/>
          </p:nvSpPr>
          <p:spPr>
            <a:xfrm>
              <a:off x="4102608" y="1225296"/>
              <a:ext cx="7333488" cy="12771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98036" y="1220724"/>
              <a:ext cx="7343140" cy="1286510"/>
            </a:xfrm>
            <a:custGeom>
              <a:avLst/>
              <a:gdLst/>
              <a:ahLst/>
              <a:cxnLst/>
              <a:rect l="l" t="t" r="r" b="b"/>
              <a:pathLst>
                <a:path w="7343140" h="1286510">
                  <a:moveTo>
                    <a:pt x="0" y="1286255"/>
                  </a:moveTo>
                  <a:lnTo>
                    <a:pt x="7342631" y="1286255"/>
                  </a:lnTo>
                  <a:lnTo>
                    <a:pt x="7342631" y="0"/>
                  </a:lnTo>
                  <a:lnTo>
                    <a:pt x="0" y="0"/>
                  </a:lnTo>
                  <a:lnTo>
                    <a:pt x="0" y="12862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39896" y="1778508"/>
              <a:ext cx="451484" cy="513715"/>
            </a:xfrm>
            <a:custGeom>
              <a:avLst/>
              <a:gdLst/>
              <a:ahLst/>
              <a:cxnLst/>
              <a:rect l="l" t="t" r="r" b="b"/>
              <a:pathLst>
                <a:path w="451485" h="513714">
                  <a:moveTo>
                    <a:pt x="225551" y="0"/>
                  </a:moveTo>
                  <a:lnTo>
                    <a:pt x="225551" y="128396"/>
                  </a:lnTo>
                  <a:lnTo>
                    <a:pt x="0" y="128396"/>
                  </a:lnTo>
                  <a:lnTo>
                    <a:pt x="0" y="385190"/>
                  </a:lnTo>
                  <a:lnTo>
                    <a:pt x="225551" y="385190"/>
                  </a:lnTo>
                  <a:lnTo>
                    <a:pt x="225551" y="513588"/>
                  </a:lnTo>
                  <a:lnTo>
                    <a:pt x="451103" y="256793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21174" y="1366266"/>
              <a:ext cx="1668780" cy="1047115"/>
            </a:xfrm>
            <a:custGeom>
              <a:avLst/>
              <a:gdLst/>
              <a:ahLst/>
              <a:cxnLst/>
              <a:rect l="l" t="t" r="r" b="b"/>
              <a:pathLst>
                <a:path w="1668779" h="1047114">
                  <a:moveTo>
                    <a:pt x="0" y="523494"/>
                  </a:moveTo>
                  <a:lnTo>
                    <a:pt x="8284" y="449418"/>
                  </a:lnTo>
                  <a:lnTo>
                    <a:pt x="32385" y="378540"/>
                  </a:lnTo>
                  <a:lnTo>
                    <a:pt x="50015" y="344521"/>
                  </a:lnTo>
                  <a:lnTo>
                    <a:pt x="71175" y="311566"/>
                  </a:lnTo>
                  <a:lnTo>
                    <a:pt x="95724" y="279765"/>
                  </a:lnTo>
                  <a:lnTo>
                    <a:pt x="123523" y="249206"/>
                  </a:lnTo>
                  <a:lnTo>
                    <a:pt x="154429" y="219977"/>
                  </a:lnTo>
                  <a:lnTo>
                    <a:pt x="188301" y="192166"/>
                  </a:lnTo>
                  <a:lnTo>
                    <a:pt x="224999" y="165863"/>
                  </a:lnTo>
                  <a:lnTo>
                    <a:pt x="264381" y="141156"/>
                  </a:lnTo>
                  <a:lnTo>
                    <a:pt x="306306" y="118132"/>
                  </a:lnTo>
                  <a:lnTo>
                    <a:pt x="350634" y="96882"/>
                  </a:lnTo>
                  <a:lnTo>
                    <a:pt x="397222" y="77492"/>
                  </a:lnTo>
                  <a:lnTo>
                    <a:pt x="445930" y="60053"/>
                  </a:lnTo>
                  <a:lnTo>
                    <a:pt x="496617" y="44651"/>
                  </a:lnTo>
                  <a:lnTo>
                    <a:pt x="549141" y="31376"/>
                  </a:lnTo>
                  <a:lnTo>
                    <a:pt x="603362" y="20317"/>
                  </a:lnTo>
                  <a:lnTo>
                    <a:pt x="659139" y="11561"/>
                  </a:lnTo>
                  <a:lnTo>
                    <a:pt x="716329" y="5197"/>
                  </a:lnTo>
                  <a:lnTo>
                    <a:pt x="774793" y="1314"/>
                  </a:lnTo>
                  <a:lnTo>
                    <a:pt x="834389" y="0"/>
                  </a:lnTo>
                  <a:lnTo>
                    <a:pt x="893986" y="1314"/>
                  </a:lnTo>
                  <a:lnTo>
                    <a:pt x="952450" y="5197"/>
                  </a:lnTo>
                  <a:lnTo>
                    <a:pt x="1009640" y="11561"/>
                  </a:lnTo>
                  <a:lnTo>
                    <a:pt x="1065417" y="20317"/>
                  </a:lnTo>
                  <a:lnTo>
                    <a:pt x="1119638" y="31376"/>
                  </a:lnTo>
                  <a:lnTo>
                    <a:pt x="1172162" y="44651"/>
                  </a:lnTo>
                  <a:lnTo>
                    <a:pt x="1222849" y="60053"/>
                  </a:lnTo>
                  <a:lnTo>
                    <a:pt x="1271557" y="77492"/>
                  </a:lnTo>
                  <a:lnTo>
                    <a:pt x="1318145" y="96882"/>
                  </a:lnTo>
                  <a:lnTo>
                    <a:pt x="1362473" y="118132"/>
                  </a:lnTo>
                  <a:lnTo>
                    <a:pt x="1404398" y="141156"/>
                  </a:lnTo>
                  <a:lnTo>
                    <a:pt x="1443780" y="165863"/>
                  </a:lnTo>
                  <a:lnTo>
                    <a:pt x="1480478" y="192166"/>
                  </a:lnTo>
                  <a:lnTo>
                    <a:pt x="1514350" y="219977"/>
                  </a:lnTo>
                  <a:lnTo>
                    <a:pt x="1545256" y="249206"/>
                  </a:lnTo>
                  <a:lnTo>
                    <a:pt x="1573055" y="279765"/>
                  </a:lnTo>
                  <a:lnTo>
                    <a:pt x="1597604" y="311566"/>
                  </a:lnTo>
                  <a:lnTo>
                    <a:pt x="1618764" y="344521"/>
                  </a:lnTo>
                  <a:lnTo>
                    <a:pt x="1636394" y="378540"/>
                  </a:lnTo>
                  <a:lnTo>
                    <a:pt x="1660495" y="449418"/>
                  </a:lnTo>
                  <a:lnTo>
                    <a:pt x="1668779" y="523494"/>
                  </a:lnTo>
                  <a:lnTo>
                    <a:pt x="1666685" y="560887"/>
                  </a:lnTo>
                  <a:lnTo>
                    <a:pt x="1650351" y="633452"/>
                  </a:lnTo>
                  <a:lnTo>
                    <a:pt x="1618764" y="702466"/>
                  </a:lnTo>
                  <a:lnTo>
                    <a:pt x="1597604" y="735421"/>
                  </a:lnTo>
                  <a:lnTo>
                    <a:pt x="1573055" y="767222"/>
                  </a:lnTo>
                  <a:lnTo>
                    <a:pt x="1545256" y="797781"/>
                  </a:lnTo>
                  <a:lnTo>
                    <a:pt x="1514350" y="827010"/>
                  </a:lnTo>
                  <a:lnTo>
                    <a:pt x="1480478" y="854821"/>
                  </a:lnTo>
                  <a:lnTo>
                    <a:pt x="1443780" y="881124"/>
                  </a:lnTo>
                  <a:lnTo>
                    <a:pt x="1404398" y="905831"/>
                  </a:lnTo>
                  <a:lnTo>
                    <a:pt x="1362473" y="928855"/>
                  </a:lnTo>
                  <a:lnTo>
                    <a:pt x="1318145" y="950105"/>
                  </a:lnTo>
                  <a:lnTo>
                    <a:pt x="1271557" y="969495"/>
                  </a:lnTo>
                  <a:lnTo>
                    <a:pt x="1222849" y="986934"/>
                  </a:lnTo>
                  <a:lnTo>
                    <a:pt x="1172162" y="1002336"/>
                  </a:lnTo>
                  <a:lnTo>
                    <a:pt x="1119638" y="1015611"/>
                  </a:lnTo>
                  <a:lnTo>
                    <a:pt x="1065417" y="1026670"/>
                  </a:lnTo>
                  <a:lnTo>
                    <a:pt x="1009640" y="1035426"/>
                  </a:lnTo>
                  <a:lnTo>
                    <a:pt x="952450" y="1041790"/>
                  </a:lnTo>
                  <a:lnTo>
                    <a:pt x="893986" y="1045673"/>
                  </a:lnTo>
                  <a:lnTo>
                    <a:pt x="834389" y="1046988"/>
                  </a:lnTo>
                  <a:lnTo>
                    <a:pt x="774793" y="1045673"/>
                  </a:lnTo>
                  <a:lnTo>
                    <a:pt x="716329" y="1041790"/>
                  </a:lnTo>
                  <a:lnTo>
                    <a:pt x="659139" y="1035426"/>
                  </a:lnTo>
                  <a:lnTo>
                    <a:pt x="603362" y="1026670"/>
                  </a:lnTo>
                  <a:lnTo>
                    <a:pt x="549141" y="1015611"/>
                  </a:lnTo>
                  <a:lnTo>
                    <a:pt x="496617" y="1002336"/>
                  </a:lnTo>
                  <a:lnTo>
                    <a:pt x="445930" y="986934"/>
                  </a:lnTo>
                  <a:lnTo>
                    <a:pt x="397222" y="969495"/>
                  </a:lnTo>
                  <a:lnTo>
                    <a:pt x="350634" y="950105"/>
                  </a:lnTo>
                  <a:lnTo>
                    <a:pt x="306306" y="928855"/>
                  </a:lnTo>
                  <a:lnTo>
                    <a:pt x="264381" y="905831"/>
                  </a:lnTo>
                  <a:lnTo>
                    <a:pt x="224999" y="881124"/>
                  </a:lnTo>
                  <a:lnTo>
                    <a:pt x="188301" y="854821"/>
                  </a:lnTo>
                  <a:lnTo>
                    <a:pt x="154429" y="827010"/>
                  </a:lnTo>
                  <a:lnTo>
                    <a:pt x="123523" y="797781"/>
                  </a:lnTo>
                  <a:lnTo>
                    <a:pt x="95724" y="767222"/>
                  </a:lnTo>
                  <a:lnTo>
                    <a:pt x="71175" y="735421"/>
                  </a:lnTo>
                  <a:lnTo>
                    <a:pt x="50015" y="702466"/>
                  </a:lnTo>
                  <a:lnTo>
                    <a:pt x="32385" y="668447"/>
                  </a:lnTo>
                  <a:lnTo>
                    <a:pt x="8284" y="597569"/>
                  </a:lnTo>
                  <a:lnTo>
                    <a:pt x="0" y="52349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52032" y="1959864"/>
              <a:ext cx="855344" cy="157480"/>
            </a:xfrm>
            <a:custGeom>
              <a:avLst/>
              <a:gdLst/>
              <a:ahLst/>
              <a:cxnLst/>
              <a:rect l="l" t="t" r="r" b="b"/>
              <a:pathLst>
                <a:path w="855345" h="157480">
                  <a:moveTo>
                    <a:pt x="776477" y="0"/>
                  </a:moveTo>
                  <a:lnTo>
                    <a:pt x="776477" y="39243"/>
                  </a:lnTo>
                  <a:lnTo>
                    <a:pt x="0" y="39243"/>
                  </a:lnTo>
                  <a:lnTo>
                    <a:pt x="0" y="117728"/>
                  </a:lnTo>
                  <a:lnTo>
                    <a:pt x="776477" y="117728"/>
                  </a:lnTo>
                  <a:lnTo>
                    <a:pt x="776477" y="156972"/>
                  </a:lnTo>
                  <a:lnTo>
                    <a:pt x="854963" y="78486"/>
                  </a:lnTo>
                  <a:lnTo>
                    <a:pt x="7764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354061" y="1872234"/>
            <a:ext cx="1334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Pilih </a:t>
            </a:r>
            <a:r>
              <a:rPr sz="1800" b="1" dirty="0">
                <a:latin typeface="Carlito"/>
                <a:cs typeface="Carlito"/>
              </a:rPr>
              <a:t>Menu</a:t>
            </a:r>
            <a:r>
              <a:rPr sz="1800" b="1" spc="-10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ini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22007" y="2412492"/>
            <a:ext cx="5110480" cy="3134995"/>
            <a:chOff x="6922007" y="2412492"/>
            <a:chExt cx="5110480" cy="3134995"/>
          </a:xfrm>
        </p:grpSpPr>
        <p:sp>
          <p:nvSpPr>
            <p:cNvPr id="19" name="object 19"/>
            <p:cNvSpPr/>
            <p:nvPr/>
          </p:nvSpPr>
          <p:spPr>
            <a:xfrm>
              <a:off x="6922007" y="2412492"/>
              <a:ext cx="559435" cy="437515"/>
            </a:xfrm>
            <a:custGeom>
              <a:avLst/>
              <a:gdLst/>
              <a:ahLst/>
              <a:cxnLst/>
              <a:rect l="l" t="t" r="r" b="b"/>
              <a:pathLst>
                <a:path w="559434" h="437514">
                  <a:moveTo>
                    <a:pt x="419481" y="0"/>
                  </a:moveTo>
                  <a:lnTo>
                    <a:pt x="139826" y="0"/>
                  </a:lnTo>
                  <a:lnTo>
                    <a:pt x="139826" y="218694"/>
                  </a:lnTo>
                  <a:lnTo>
                    <a:pt x="0" y="218694"/>
                  </a:lnTo>
                  <a:lnTo>
                    <a:pt x="279653" y="437388"/>
                  </a:lnTo>
                  <a:lnTo>
                    <a:pt x="559308" y="218694"/>
                  </a:lnTo>
                  <a:lnTo>
                    <a:pt x="419481" y="218694"/>
                  </a:lnTo>
                  <a:lnTo>
                    <a:pt x="41948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48599" y="3535680"/>
              <a:ext cx="4183379" cy="2011680"/>
            </a:xfrm>
            <a:custGeom>
              <a:avLst/>
              <a:gdLst/>
              <a:ahLst/>
              <a:cxnLst/>
              <a:rect l="l" t="t" r="r" b="b"/>
              <a:pathLst>
                <a:path w="4183379" h="2011679">
                  <a:moveTo>
                    <a:pt x="4183379" y="0"/>
                  </a:moveTo>
                  <a:lnTo>
                    <a:pt x="0" y="0"/>
                  </a:lnTo>
                  <a:lnTo>
                    <a:pt x="0" y="2011680"/>
                  </a:lnTo>
                  <a:lnTo>
                    <a:pt x="4183379" y="2011680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848600" y="3535679"/>
            <a:ext cx="4183379" cy="201168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37160" marR="130175" algn="ctr">
              <a:lnSpc>
                <a:spcPct val="100000"/>
              </a:lnSpc>
              <a:spcBef>
                <a:spcPts val="590"/>
              </a:spcBef>
            </a:pPr>
            <a:r>
              <a:rPr sz="2000" spc="-15" dirty="0">
                <a:latin typeface="Carlito"/>
                <a:cs typeface="Carlito"/>
              </a:rPr>
              <a:t>Verifikasi </a:t>
            </a:r>
            <a:r>
              <a:rPr sz="2000" spc="-10" dirty="0">
                <a:latin typeface="Carlito"/>
                <a:cs typeface="Carlito"/>
              </a:rPr>
              <a:t>sasaran dengan </a:t>
            </a:r>
            <a:r>
              <a:rPr sz="2000" spc="-5" dirty="0">
                <a:latin typeface="Carlito"/>
                <a:cs typeface="Carlito"/>
              </a:rPr>
              <a:t>memasukan  </a:t>
            </a:r>
            <a:r>
              <a:rPr sz="2000" dirty="0">
                <a:latin typeface="Carlito"/>
                <a:cs typeface="Carlito"/>
              </a:rPr>
              <a:t>No </a:t>
            </a:r>
            <a:r>
              <a:rPr sz="2000" spc="-15" dirty="0">
                <a:latin typeface="Carlito"/>
                <a:cs typeface="Carlito"/>
              </a:rPr>
              <a:t>Tiket/ </a:t>
            </a:r>
            <a:r>
              <a:rPr sz="2000" dirty="0">
                <a:latin typeface="Carlito"/>
                <a:cs typeface="Carlito"/>
              </a:rPr>
              <a:t>NIK/ </a:t>
            </a:r>
            <a:r>
              <a:rPr sz="2000" spc="-5" dirty="0">
                <a:latin typeface="Carlito"/>
                <a:cs typeface="Carlito"/>
              </a:rPr>
              <a:t>Scan </a:t>
            </a:r>
            <a:r>
              <a:rPr sz="2000" dirty="0">
                <a:latin typeface="Carlito"/>
                <a:cs typeface="Carlito"/>
              </a:rPr>
              <a:t>QR </a:t>
            </a:r>
            <a:r>
              <a:rPr sz="2000" spc="-5" dirty="0">
                <a:latin typeface="Carlito"/>
                <a:cs typeface="Carlito"/>
              </a:rPr>
              <a:t>Code </a:t>
            </a:r>
            <a:r>
              <a:rPr sz="2000" spc="-20" dirty="0">
                <a:latin typeface="Carlito"/>
                <a:cs typeface="Carlito"/>
              </a:rPr>
              <a:t>Tiket  </a:t>
            </a:r>
            <a:r>
              <a:rPr sz="2000" spc="-5" dirty="0">
                <a:latin typeface="Carlito"/>
                <a:cs typeface="Carlito"/>
              </a:rPr>
              <a:t>Elektornik </a:t>
            </a:r>
            <a:r>
              <a:rPr sz="2000" spc="-10" dirty="0">
                <a:latin typeface="Carlito"/>
                <a:cs typeface="Carlito"/>
              </a:rPr>
              <a:t>yang </a:t>
            </a:r>
            <a:r>
              <a:rPr sz="2000" spc="-5" dirty="0">
                <a:latin typeface="Carlito"/>
                <a:cs typeface="Carlito"/>
              </a:rPr>
              <a:t>ditunjukan oleh  </a:t>
            </a:r>
            <a:r>
              <a:rPr sz="2000" spc="-10" dirty="0">
                <a:latin typeface="Carlito"/>
                <a:cs typeface="Carlito"/>
              </a:rPr>
              <a:t>sasaran. </a:t>
            </a:r>
            <a:r>
              <a:rPr sz="2000" spc="-15" dirty="0">
                <a:latin typeface="Carlito"/>
                <a:cs typeface="Carlito"/>
              </a:rPr>
              <a:t>Jika </a:t>
            </a:r>
            <a:r>
              <a:rPr sz="2000" spc="-5" dirty="0">
                <a:latin typeface="Carlito"/>
                <a:cs typeface="Carlito"/>
              </a:rPr>
              <a:t>sesuai, </a:t>
            </a:r>
            <a:r>
              <a:rPr sz="2000" spc="-10" dirty="0">
                <a:latin typeface="Carlito"/>
                <a:cs typeface="Carlito"/>
              </a:rPr>
              <a:t>akan </a:t>
            </a:r>
            <a:r>
              <a:rPr sz="2000" dirty="0">
                <a:latin typeface="Carlito"/>
                <a:cs typeface="Carlito"/>
              </a:rPr>
              <a:t>muncul  </a:t>
            </a:r>
            <a:r>
              <a:rPr sz="2000" spc="-5" dirty="0">
                <a:latin typeface="Carlito"/>
                <a:cs typeface="Carlito"/>
              </a:rPr>
              <a:t>identitas </a:t>
            </a:r>
            <a:r>
              <a:rPr sz="2000" spc="-10" dirty="0">
                <a:latin typeface="Carlito"/>
                <a:cs typeface="Carlito"/>
              </a:rPr>
              <a:t>sasaran, kemudian </a:t>
            </a:r>
            <a:r>
              <a:rPr sz="2000" spc="-5" dirty="0">
                <a:latin typeface="Carlito"/>
                <a:cs typeface="Carlito"/>
              </a:rPr>
              <a:t>klik  </a:t>
            </a:r>
            <a:r>
              <a:rPr sz="2000" dirty="0">
                <a:latin typeface="Aegean"/>
                <a:cs typeface="Aegean"/>
              </a:rPr>
              <a:t>“</a:t>
            </a:r>
            <a:r>
              <a:rPr sz="2000" b="1" dirty="0">
                <a:latin typeface="Carlito"/>
                <a:cs typeface="Carlito"/>
              </a:rPr>
              <a:t>Registrasi</a:t>
            </a:r>
            <a:r>
              <a:rPr sz="2000" dirty="0">
                <a:latin typeface="Aegean"/>
                <a:cs typeface="Aegean"/>
              </a:rPr>
              <a:t>”</a:t>
            </a:r>
            <a:endParaRPr sz="2000">
              <a:latin typeface="Aegean"/>
              <a:cs typeface="Aege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566659" y="2232660"/>
            <a:ext cx="4563110" cy="4482465"/>
            <a:chOff x="7566659" y="2232660"/>
            <a:chExt cx="4563110" cy="4482465"/>
          </a:xfrm>
        </p:grpSpPr>
        <p:sp>
          <p:nvSpPr>
            <p:cNvPr id="23" name="object 23"/>
            <p:cNvSpPr/>
            <p:nvPr/>
          </p:nvSpPr>
          <p:spPr>
            <a:xfrm>
              <a:off x="7738871" y="2558796"/>
              <a:ext cx="4381500" cy="7574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34299" y="2554224"/>
              <a:ext cx="4391025" cy="767080"/>
            </a:xfrm>
            <a:custGeom>
              <a:avLst/>
              <a:gdLst/>
              <a:ahLst/>
              <a:cxnLst/>
              <a:rect l="l" t="t" r="r" b="b"/>
              <a:pathLst>
                <a:path w="4391025" h="767079">
                  <a:moveTo>
                    <a:pt x="0" y="766572"/>
                  </a:moveTo>
                  <a:lnTo>
                    <a:pt x="4390644" y="766572"/>
                  </a:lnTo>
                  <a:lnTo>
                    <a:pt x="4390644" y="0"/>
                  </a:lnTo>
                  <a:lnTo>
                    <a:pt x="0" y="0"/>
                  </a:lnTo>
                  <a:lnTo>
                    <a:pt x="0" y="7665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36173" y="2455926"/>
              <a:ext cx="986155" cy="974090"/>
            </a:xfrm>
            <a:custGeom>
              <a:avLst/>
              <a:gdLst/>
              <a:ahLst/>
              <a:cxnLst/>
              <a:rect l="l" t="t" r="r" b="b"/>
              <a:pathLst>
                <a:path w="986154" h="974089">
                  <a:moveTo>
                    <a:pt x="0" y="486918"/>
                  </a:moveTo>
                  <a:lnTo>
                    <a:pt x="2256" y="440033"/>
                  </a:lnTo>
                  <a:lnTo>
                    <a:pt x="8889" y="394408"/>
                  </a:lnTo>
                  <a:lnTo>
                    <a:pt x="19691" y="350246"/>
                  </a:lnTo>
                  <a:lnTo>
                    <a:pt x="34456" y="307751"/>
                  </a:lnTo>
                  <a:lnTo>
                    <a:pt x="52977" y="267128"/>
                  </a:lnTo>
                  <a:lnTo>
                    <a:pt x="75048" y="228581"/>
                  </a:lnTo>
                  <a:lnTo>
                    <a:pt x="100462" y="192314"/>
                  </a:lnTo>
                  <a:lnTo>
                    <a:pt x="129012" y="158532"/>
                  </a:lnTo>
                  <a:lnTo>
                    <a:pt x="160492" y="127439"/>
                  </a:lnTo>
                  <a:lnTo>
                    <a:pt x="194695" y="99238"/>
                  </a:lnTo>
                  <a:lnTo>
                    <a:pt x="231415" y="74135"/>
                  </a:lnTo>
                  <a:lnTo>
                    <a:pt x="270445" y="52334"/>
                  </a:lnTo>
                  <a:lnTo>
                    <a:pt x="311578" y="34038"/>
                  </a:lnTo>
                  <a:lnTo>
                    <a:pt x="354608" y="19453"/>
                  </a:lnTo>
                  <a:lnTo>
                    <a:pt x="399328" y="8781"/>
                  </a:lnTo>
                  <a:lnTo>
                    <a:pt x="445532" y="2229"/>
                  </a:lnTo>
                  <a:lnTo>
                    <a:pt x="493014" y="0"/>
                  </a:lnTo>
                  <a:lnTo>
                    <a:pt x="540495" y="2229"/>
                  </a:lnTo>
                  <a:lnTo>
                    <a:pt x="586699" y="8781"/>
                  </a:lnTo>
                  <a:lnTo>
                    <a:pt x="631419" y="19453"/>
                  </a:lnTo>
                  <a:lnTo>
                    <a:pt x="674449" y="34038"/>
                  </a:lnTo>
                  <a:lnTo>
                    <a:pt x="715582" y="52334"/>
                  </a:lnTo>
                  <a:lnTo>
                    <a:pt x="754612" y="74135"/>
                  </a:lnTo>
                  <a:lnTo>
                    <a:pt x="791332" y="99238"/>
                  </a:lnTo>
                  <a:lnTo>
                    <a:pt x="825535" y="127439"/>
                  </a:lnTo>
                  <a:lnTo>
                    <a:pt x="857015" y="158532"/>
                  </a:lnTo>
                  <a:lnTo>
                    <a:pt x="885565" y="192314"/>
                  </a:lnTo>
                  <a:lnTo>
                    <a:pt x="910979" y="228581"/>
                  </a:lnTo>
                  <a:lnTo>
                    <a:pt x="933050" y="267128"/>
                  </a:lnTo>
                  <a:lnTo>
                    <a:pt x="951571" y="307751"/>
                  </a:lnTo>
                  <a:lnTo>
                    <a:pt x="966336" y="350246"/>
                  </a:lnTo>
                  <a:lnTo>
                    <a:pt x="977138" y="394408"/>
                  </a:lnTo>
                  <a:lnTo>
                    <a:pt x="983771" y="440033"/>
                  </a:lnTo>
                  <a:lnTo>
                    <a:pt x="986027" y="486918"/>
                  </a:lnTo>
                  <a:lnTo>
                    <a:pt x="983771" y="533802"/>
                  </a:lnTo>
                  <a:lnTo>
                    <a:pt x="977138" y="579427"/>
                  </a:lnTo>
                  <a:lnTo>
                    <a:pt x="966336" y="623589"/>
                  </a:lnTo>
                  <a:lnTo>
                    <a:pt x="951571" y="666084"/>
                  </a:lnTo>
                  <a:lnTo>
                    <a:pt x="933050" y="706707"/>
                  </a:lnTo>
                  <a:lnTo>
                    <a:pt x="910979" y="745254"/>
                  </a:lnTo>
                  <a:lnTo>
                    <a:pt x="885565" y="781521"/>
                  </a:lnTo>
                  <a:lnTo>
                    <a:pt x="857015" y="815303"/>
                  </a:lnTo>
                  <a:lnTo>
                    <a:pt x="825535" y="846396"/>
                  </a:lnTo>
                  <a:lnTo>
                    <a:pt x="791332" y="874597"/>
                  </a:lnTo>
                  <a:lnTo>
                    <a:pt x="754612" y="899700"/>
                  </a:lnTo>
                  <a:lnTo>
                    <a:pt x="715582" y="921501"/>
                  </a:lnTo>
                  <a:lnTo>
                    <a:pt x="674449" y="939797"/>
                  </a:lnTo>
                  <a:lnTo>
                    <a:pt x="631419" y="954382"/>
                  </a:lnTo>
                  <a:lnTo>
                    <a:pt x="586699" y="965054"/>
                  </a:lnTo>
                  <a:lnTo>
                    <a:pt x="540495" y="971606"/>
                  </a:lnTo>
                  <a:lnTo>
                    <a:pt x="493014" y="973836"/>
                  </a:lnTo>
                  <a:lnTo>
                    <a:pt x="445532" y="971606"/>
                  </a:lnTo>
                  <a:lnTo>
                    <a:pt x="399328" y="965054"/>
                  </a:lnTo>
                  <a:lnTo>
                    <a:pt x="354608" y="954382"/>
                  </a:lnTo>
                  <a:lnTo>
                    <a:pt x="311578" y="939797"/>
                  </a:lnTo>
                  <a:lnTo>
                    <a:pt x="270445" y="921501"/>
                  </a:lnTo>
                  <a:lnTo>
                    <a:pt x="231415" y="899700"/>
                  </a:lnTo>
                  <a:lnTo>
                    <a:pt x="194695" y="874597"/>
                  </a:lnTo>
                  <a:lnTo>
                    <a:pt x="160492" y="846396"/>
                  </a:lnTo>
                  <a:lnTo>
                    <a:pt x="129012" y="815303"/>
                  </a:lnTo>
                  <a:lnTo>
                    <a:pt x="100462" y="781521"/>
                  </a:lnTo>
                  <a:lnTo>
                    <a:pt x="75048" y="745254"/>
                  </a:lnTo>
                  <a:lnTo>
                    <a:pt x="52977" y="706707"/>
                  </a:lnTo>
                  <a:lnTo>
                    <a:pt x="34456" y="666084"/>
                  </a:lnTo>
                  <a:lnTo>
                    <a:pt x="19691" y="623589"/>
                  </a:lnTo>
                  <a:lnTo>
                    <a:pt x="8889" y="579427"/>
                  </a:lnTo>
                  <a:lnTo>
                    <a:pt x="2256" y="533802"/>
                  </a:lnTo>
                  <a:lnTo>
                    <a:pt x="0" y="48691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90503" y="2238756"/>
              <a:ext cx="268605" cy="165100"/>
            </a:xfrm>
            <a:custGeom>
              <a:avLst/>
              <a:gdLst/>
              <a:ahLst/>
              <a:cxnLst/>
              <a:rect l="l" t="t" r="r" b="b"/>
              <a:pathLst>
                <a:path w="268604" h="165100">
                  <a:moveTo>
                    <a:pt x="134112" y="0"/>
                  </a:moveTo>
                  <a:lnTo>
                    <a:pt x="0" y="82296"/>
                  </a:lnTo>
                  <a:lnTo>
                    <a:pt x="67055" y="82296"/>
                  </a:lnTo>
                  <a:lnTo>
                    <a:pt x="67055" y="164592"/>
                  </a:lnTo>
                  <a:lnTo>
                    <a:pt x="201168" y="164592"/>
                  </a:lnTo>
                  <a:lnTo>
                    <a:pt x="201168" y="82296"/>
                  </a:lnTo>
                  <a:lnTo>
                    <a:pt x="268224" y="82296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890503" y="2238756"/>
              <a:ext cx="268605" cy="165100"/>
            </a:xfrm>
            <a:custGeom>
              <a:avLst/>
              <a:gdLst/>
              <a:ahLst/>
              <a:cxnLst/>
              <a:rect l="l" t="t" r="r" b="b"/>
              <a:pathLst>
                <a:path w="268604" h="165100">
                  <a:moveTo>
                    <a:pt x="0" y="82296"/>
                  </a:moveTo>
                  <a:lnTo>
                    <a:pt x="134112" y="0"/>
                  </a:lnTo>
                  <a:lnTo>
                    <a:pt x="268224" y="82296"/>
                  </a:lnTo>
                  <a:lnTo>
                    <a:pt x="201168" y="82296"/>
                  </a:lnTo>
                  <a:lnTo>
                    <a:pt x="201168" y="164592"/>
                  </a:lnTo>
                  <a:lnTo>
                    <a:pt x="67055" y="164592"/>
                  </a:lnTo>
                  <a:lnTo>
                    <a:pt x="67055" y="82296"/>
                  </a:lnTo>
                  <a:lnTo>
                    <a:pt x="0" y="82296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93735" y="5666231"/>
              <a:ext cx="4238244" cy="10485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66659" y="4511039"/>
              <a:ext cx="591820" cy="664845"/>
            </a:xfrm>
            <a:custGeom>
              <a:avLst/>
              <a:gdLst/>
              <a:ahLst/>
              <a:cxnLst/>
              <a:rect l="l" t="t" r="r" b="b"/>
              <a:pathLst>
                <a:path w="591820" h="664845">
                  <a:moveTo>
                    <a:pt x="295656" y="0"/>
                  </a:moveTo>
                  <a:lnTo>
                    <a:pt x="295656" y="166116"/>
                  </a:lnTo>
                  <a:lnTo>
                    <a:pt x="0" y="166116"/>
                  </a:lnTo>
                  <a:lnTo>
                    <a:pt x="0" y="498348"/>
                  </a:lnTo>
                  <a:lnTo>
                    <a:pt x="295656" y="498348"/>
                  </a:lnTo>
                  <a:lnTo>
                    <a:pt x="295656" y="664464"/>
                  </a:lnTo>
                  <a:lnTo>
                    <a:pt x="591312" y="33223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851135" y="1607819"/>
            <a:ext cx="2181225" cy="536575"/>
          </a:xfrm>
          <a:prstGeom prst="rect">
            <a:avLst/>
          </a:prstGeom>
          <a:ln w="12192">
            <a:solidFill>
              <a:srgbClr val="FFFFF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43204" marR="236220" indent="28956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rlito"/>
                <a:cs typeface="Carlito"/>
              </a:rPr>
              <a:t>Pastikan </a:t>
            </a:r>
            <a:r>
              <a:rPr sz="1600" b="1" spc="-5" dirty="0">
                <a:latin typeface="Carlito"/>
                <a:cs typeface="Carlito"/>
              </a:rPr>
              <a:t>user  </a:t>
            </a:r>
            <a:r>
              <a:rPr sz="1600" b="1" spc="-15" dirty="0">
                <a:latin typeface="Carlito"/>
                <a:cs typeface="Carlito"/>
              </a:rPr>
              <a:t>“Petugas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Registrasi”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9959" y="38100"/>
            <a:ext cx="5973445" cy="1202055"/>
            <a:chOff x="3489959" y="38100"/>
            <a:chExt cx="5973445" cy="1202055"/>
          </a:xfrm>
        </p:grpSpPr>
        <p:sp>
          <p:nvSpPr>
            <p:cNvPr id="3" name="object 3"/>
            <p:cNvSpPr/>
            <p:nvPr/>
          </p:nvSpPr>
          <p:spPr>
            <a:xfrm>
              <a:off x="3489959" y="38100"/>
              <a:ext cx="2071877" cy="12016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34711" y="38100"/>
              <a:ext cx="2443734" cy="1201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52844" y="38100"/>
              <a:ext cx="2710433" cy="12016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51528" y="215011"/>
            <a:ext cx="5254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Upaya </a:t>
            </a:r>
            <a:r>
              <a:rPr sz="4000" spc="-5" dirty="0"/>
              <a:t>Skrining di </a:t>
            </a:r>
            <a:r>
              <a:rPr sz="4000" spc="-10" dirty="0"/>
              <a:t>Meja</a:t>
            </a:r>
            <a:r>
              <a:rPr sz="4000" spc="80" dirty="0"/>
              <a:t> </a:t>
            </a:r>
            <a:r>
              <a:rPr sz="4000" spc="-5" dirty="0"/>
              <a:t>2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4910328" y="1261872"/>
            <a:ext cx="6739255" cy="5408930"/>
          </a:xfrm>
          <a:custGeom>
            <a:avLst/>
            <a:gdLst/>
            <a:ahLst/>
            <a:cxnLst/>
            <a:rect l="l" t="t" r="r" b="b"/>
            <a:pathLst>
              <a:path w="6739255" h="5408930">
                <a:moveTo>
                  <a:pt x="6739128" y="0"/>
                </a:moveTo>
                <a:lnTo>
                  <a:pt x="0" y="0"/>
                </a:lnTo>
                <a:lnTo>
                  <a:pt x="0" y="5408676"/>
                </a:lnTo>
                <a:lnTo>
                  <a:pt x="6739128" y="5408676"/>
                </a:lnTo>
                <a:lnTo>
                  <a:pt x="673912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89703" y="1460449"/>
            <a:ext cx="6583045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70205" algn="l"/>
                <a:tab pos="370840" algn="l"/>
                <a:tab pos="1475105" algn="l"/>
                <a:tab pos="2641600" algn="l"/>
                <a:tab pos="3322954" algn="l"/>
                <a:tab pos="4457065" algn="l"/>
                <a:tab pos="5135245" algn="l"/>
                <a:tab pos="6084570" algn="l"/>
              </a:tabLst>
            </a:pPr>
            <a:r>
              <a:rPr sz="2000" spc="-110" dirty="0">
                <a:latin typeface="Carlito"/>
                <a:cs typeface="Carlito"/>
              </a:rPr>
              <a:t>V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-30" dirty="0">
                <a:latin typeface="Carlito"/>
                <a:cs typeface="Carlito"/>
              </a:rPr>
              <a:t>k</a:t>
            </a:r>
            <a:r>
              <a:rPr sz="2000" spc="-5" dirty="0">
                <a:latin typeface="Carlito"/>
                <a:cs typeface="Carlito"/>
              </a:rPr>
              <a:t>s</a:t>
            </a:r>
            <a:r>
              <a:rPr sz="2000" spc="-15" dirty="0">
                <a:latin typeface="Carlito"/>
                <a:cs typeface="Carlito"/>
              </a:rPr>
              <a:t>i</a:t>
            </a:r>
            <a:r>
              <a:rPr sz="2000" spc="-5" dirty="0">
                <a:latin typeface="Carlito"/>
                <a:cs typeface="Carlito"/>
              </a:rPr>
              <a:t>n</a:t>
            </a:r>
            <a:r>
              <a:rPr sz="2000" spc="10" dirty="0">
                <a:latin typeface="Carlito"/>
                <a:cs typeface="Carlito"/>
              </a:rPr>
              <a:t>a</a:t>
            </a:r>
            <a:r>
              <a:rPr sz="2000" spc="-5" dirty="0">
                <a:latin typeface="Carlito"/>
                <a:cs typeface="Carlito"/>
              </a:rPr>
              <a:t>s</a:t>
            </a:r>
            <a:r>
              <a:rPr sz="2000" dirty="0">
                <a:latin typeface="Carlito"/>
                <a:cs typeface="Carlito"/>
              </a:rPr>
              <a:t>i	</a:t>
            </a:r>
            <a:r>
              <a:rPr sz="2000" spc="-15" dirty="0">
                <a:latin typeface="Carlito"/>
                <a:cs typeface="Carlito"/>
              </a:rPr>
              <a:t>C</a:t>
            </a:r>
            <a:r>
              <a:rPr sz="2000" spc="-25" dirty="0">
                <a:latin typeface="Carlito"/>
                <a:cs typeface="Carlito"/>
              </a:rPr>
              <a:t>O</a:t>
            </a:r>
            <a:r>
              <a:rPr sz="2000" spc="-15" dirty="0">
                <a:latin typeface="Carlito"/>
                <a:cs typeface="Carlito"/>
              </a:rPr>
              <a:t>V</a:t>
            </a:r>
            <a:r>
              <a:rPr sz="2000" dirty="0">
                <a:latin typeface="Carlito"/>
                <a:cs typeface="Carlito"/>
              </a:rPr>
              <a:t>ID</a:t>
            </a:r>
            <a:r>
              <a:rPr sz="2000" spc="-15" dirty="0">
                <a:latin typeface="Carlito"/>
                <a:cs typeface="Carlito"/>
              </a:rPr>
              <a:t>-</a:t>
            </a:r>
            <a:r>
              <a:rPr sz="2000" dirty="0">
                <a:latin typeface="Carlito"/>
                <a:cs typeface="Carlito"/>
              </a:rPr>
              <a:t>19	tidak	</a:t>
            </a:r>
            <a:r>
              <a:rPr sz="2000" spc="-15" dirty="0">
                <a:latin typeface="Carlito"/>
                <a:cs typeface="Carlito"/>
              </a:rPr>
              <a:t>d</a:t>
            </a:r>
            <a:r>
              <a:rPr sz="2000" dirty="0">
                <a:latin typeface="Carlito"/>
                <a:cs typeface="Carlito"/>
              </a:rPr>
              <a:t>ib</a:t>
            </a:r>
            <a:r>
              <a:rPr sz="2000" spc="-5" dirty="0">
                <a:latin typeface="Carlito"/>
                <a:cs typeface="Carlito"/>
              </a:rPr>
              <a:t>e</a:t>
            </a:r>
            <a:r>
              <a:rPr sz="2000" dirty="0">
                <a:latin typeface="Carlito"/>
                <a:cs typeface="Carlito"/>
              </a:rPr>
              <a:t>r</a:t>
            </a:r>
            <a:r>
              <a:rPr sz="2000" spc="-10" dirty="0">
                <a:latin typeface="Carlito"/>
                <a:cs typeface="Carlito"/>
              </a:rPr>
              <a:t>i</a:t>
            </a:r>
            <a:r>
              <a:rPr sz="2000" spc="-25" dirty="0">
                <a:latin typeface="Carlito"/>
                <a:cs typeface="Carlito"/>
              </a:rPr>
              <a:t>k</a:t>
            </a:r>
            <a:r>
              <a:rPr sz="2000" dirty="0">
                <a:latin typeface="Carlito"/>
                <a:cs typeface="Carlito"/>
              </a:rPr>
              <a:t>an	</a:t>
            </a:r>
            <a:r>
              <a:rPr sz="2000" spc="-5" dirty="0">
                <a:latin typeface="Carlito"/>
                <a:cs typeface="Carlito"/>
              </a:rPr>
              <a:t>p</a:t>
            </a:r>
            <a:r>
              <a:rPr sz="2000" spc="-15" dirty="0">
                <a:latin typeface="Carlito"/>
                <a:cs typeface="Carlito"/>
              </a:rPr>
              <a:t>a</a:t>
            </a:r>
            <a:r>
              <a:rPr sz="2000" spc="-5" dirty="0">
                <a:latin typeface="Carlito"/>
                <a:cs typeface="Carlito"/>
              </a:rPr>
              <a:t>d</a:t>
            </a:r>
            <a:r>
              <a:rPr sz="2000" dirty="0">
                <a:latin typeface="Carlito"/>
                <a:cs typeface="Carlito"/>
              </a:rPr>
              <a:t>a	</a:t>
            </a:r>
            <a:r>
              <a:rPr sz="2000" spc="-5" dirty="0">
                <a:latin typeface="Carlito"/>
                <a:cs typeface="Carlito"/>
              </a:rPr>
              <a:t>sa</a:t>
            </a:r>
            <a:r>
              <a:rPr sz="2000" spc="-15" dirty="0">
                <a:latin typeface="Carlito"/>
                <a:cs typeface="Carlito"/>
              </a:rPr>
              <a:t>s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-45" dirty="0">
                <a:latin typeface="Carlito"/>
                <a:cs typeface="Carlito"/>
              </a:rPr>
              <a:t>r</a:t>
            </a:r>
            <a:r>
              <a:rPr sz="2000" dirty="0">
                <a:latin typeface="Carlito"/>
                <a:cs typeface="Carlito"/>
              </a:rPr>
              <a:t>an	</a:t>
            </a:r>
            <a:r>
              <a:rPr sz="2000" spc="-30" dirty="0">
                <a:latin typeface="Carlito"/>
                <a:cs typeface="Carlito"/>
              </a:rPr>
              <a:t>y</a:t>
            </a:r>
            <a:r>
              <a:rPr sz="2000" spc="-10" dirty="0">
                <a:latin typeface="Carlito"/>
                <a:cs typeface="Carlito"/>
              </a:rPr>
              <a:t>an</a:t>
            </a:r>
            <a:r>
              <a:rPr sz="2000" dirty="0">
                <a:latin typeface="Carlito"/>
                <a:cs typeface="Carlito"/>
              </a:rPr>
              <a:t>g</a:t>
            </a:r>
            <a:endParaRPr sz="2000">
              <a:latin typeface="Carlito"/>
              <a:cs typeface="Carlito"/>
            </a:endParaRPr>
          </a:p>
          <a:p>
            <a:pPr marL="370205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memiliki </a:t>
            </a:r>
            <a:r>
              <a:rPr sz="2000" spc="-20" dirty="0">
                <a:latin typeface="Carlito"/>
                <a:cs typeface="Carlito"/>
              </a:rPr>
              <a:t>riwayat </a:t>
            </a:r>
            <a:r>
              <a:rPr sz="2000" spc="-15" dirty="0">
                <a:latin typeface="Carlito"/>
                <a:cs typeface="Carlito"/>
              </a:rPr>
              <a:t>konfirmasi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COVID-19</a:t>
            </a:r>
            <a:endParaRPr sz="2000">
              <a:latin typeface="Carlito"/>
              <a:cs typeface="Carlito"/>
            </a:endParaRPr>
          </a:p>
          <a:p>
            <a:pPr marL="370205" marR="8255" indent="-35814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70205" algn="l"/>
                <a:tab pos="370840" algn="l"/>
                <a:tab pos="1348740" algn="l"/>
                <a:tab pos="3460115" algn="l"/>
                <a:tab pos="4538980" algn="l"/>
                <a:tab pos="5456555" algn="l"/>
                <a:tab pos="6078220" algn="l"/>
              </a:tabLst>
            </a:pPr>
            <a:r>
              <a:rPr sz="2000" spc="-5" dirty="0">
                <a:latin typeface="Carlito"/>
                <a:cs typeface="Carlito"/>
              </a:rPr>
              <a:t>La</a:t>
            </a:r>
            <a:r>
              <a:rPr sz="2000" spc="-30" dirty="0">
                <a:latin typeface="Carlito"/>
                <a:cs typeface="Carlito"/>
              </a:rPr>
              <a:t>k</a:t>
            </a:r>
            <a:r>
              <a:rPr sz="2000" spc="-5" dirty="0">
                <a:latin typeface="Carlito"/>
                <a:cs typeface="Carlito"/>
              </a:rPr>
              <a:t>u</a:t>
            </a:r>
            <a:r>
              <a:rPr sz="2000" spc="-35" dirty="0">
                <a:latin typeface="Carlito"/>
                <a:cs typeface="Carlito"/>
              </a:rPr>
              <a:t>k</a:t>
            </a:r>
            <a:r>
              <a:rPr sz="2000" dirty="0">
                <a:latin typeface="Carlito"/>
                <a:cs typeface="Carlito"/>
              </a:rPr>
              <a:t>an	</a:t>
            </a:r>
            <a:r>
              <a:rPr sz="2000" spc="-5" dirty="0">
                <a:latin typeface="Carlito"/>
                <a:cs typeface="Carlito"/>
              </a:rPr>
              <a:t>sk</a:t>
            </a:r>
            <a:r>
              <a:rPr sz="2000" spc="-10" dirty="0">
                <a:latin typeface="Carlito"/>
                <a:cs typeface="Carlito"/>
              </a:rPr>
              <a:t>r</a:t>
            </a:r>
            <a:r>
              <a:rPr sz="2000" dirty="0">
                <a:latin typeface="Carlito"/>
                <a:cs typeface="Carlito"/>
              </a:rPr>
              <a:t>inin</a:t>
            </a:r>
            <a:r>
              <a:rPr sz="2000" spc="60" dirty="0">
                <a:latin typeface="Carlito"/>
                <a:cs typeface="Carlito"/>
              </a:rPr>
              <a:t>g</a:t>
            </a:r>
            <a:r>
              <a:rPr sz="2000" dirty="0">
                <a:latin typeface="Carlito"/>
                <a:cs typeface="Carlito"/>
              </a:rPr>
              <a:t>/</a:t>
            </a:r>
            <a:r>
              <a:rPr sz="2000" spc="-5" dirty="0">
                <a:latin typeface="Carlito"/>
                <a:cs typeface="Carlito"/>
              </a:rPr>
              <a:t>p</a:t>
            </a:r>
            <a:r>
              <a:rPr sz="2000" spc="-15" dirty="0">
                <a:latin typeface="Carlito"/>
                <a:cs typeface="Carlito"/>
              </a:rPr>
              <a:t>e</a:t>
            </a:r>
            <a:r>
              <a:rPr sz="2000" spc="-5" dirty="0">
                <a:latin typeface="Carlito"/>
                <a:cs typeface="Carlito"/>
              </a:rPr>
              <a:t>na</a:t>
            </a:r>
            <a:r>
              <a:rPr sz="2000" spc="5" dirty="0">
                <a:latin typeface="Carlito"/>
                <a:cs typeface="Carlito"/>
              </a:rPr>
              <a:t>p</a:t>
            </a:r>
            <a:r>
              <a:rPr sz="2000" dirty="0">
                <a:latin typeface="Carlito"/>
                <a:cs typeface="Carlito"/>
              </a:rPr>
              <a:t>i</a:t>
            </a:r>
            <a:r>
              <a:rPr sz="2000" spc="-10" dirty="0">
                <a:latin typeface="Carlito"/>
                <a:cs typeface="Carlito"/>
              </a:rPr>
              <a:t>s</a:t>
            </a:r>
            <a:r>
              <a:rPr sz="2000" dirty="0">
                <a:latin typeface="Carlito"/>
                <a:cs typeface="Carlito"/>
              </a:rPr>
              <a:t>an	</a:t>
            </a:r>
            <a:r>
              <a:rPr sz="2000" spc="-25" dirty="0">
                <a:latin typeface="Carlito"/>
                <a:cs typeface="Carlito"/>
              </a:rPr>
              <a:t>t</a:t>
            </a:r>
            <a:r>
              <a:rPr sz="2000" dirty="0">
                <a:latin typeface="Carlito"/>
                <a:cs typeface="Carlito"/>
              </a:rPr>
              <a:t>erhadap	</a:t>
            </a:r>
            <a:r>
              <a:rPr sz="2000" spc="-5" dirty="0">
                <a:latin typeface="Carlito"/>
                <a:cs typeface="Carlito"/>
              </a:rPr>
              <a:t>sa</a:t>
            </a:r>
            <a:r>
              <a:rPr sz="2000" spc="-10" dirty="0">
                <a:latin typeface="Carlito"/>
                <a:cs typeface="Carlito"/>
              </a:rPr>
              <a:t>s</a:t>
            </a:r>
            <a:r>
              <a:rPr sz="2000" spc="10" dirty="0">
                <a:latin typeface="Carlito"/>
                <a:cs typeface="Carlito"/>
              </a:rPr>
              <a:t>a</a:t>
            </a:r>
            <a:r>
              <a:rPr sz="2000" spc="-40" dirty="0">
                <a:latin typeface="Carlito"/>
                <a:cs typeface="Carlito"/>
              </a:rPr>
              <a:t>r</a:t>
            </a:r>
            <a:r>
              <a:rPr sz="2000" dirty="0">
                <a:latin typeface="Carlito"/>
                <a:cs typeface="Carlito"/>
              </a:rPr>
              <a:t>an	</a:t>
            </a:r>
            <a:r>
              <a:rPr sz="2000" spc="-35" dirty="0">
                <a:latin typeface="Carlito"/>
                <a:cs typeface="Carlito"/>
              </a:rPr>
              <a:t>y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-10" dirty="0">
                <a:latin typeface="Carlito"/>
                <a:cs typeface="Carlito"/>
              </a:rPr>
              <a:t>n</a:t>
            </a:r>
            <a:r>
              <a:rPr sz="2000" dirty="0">
                <a:latin typeface="Carlito"/>
                <a:cs typeface="Carlito"/>
              </a:rPr>
              <a:t>g	a</a:t>
            </a:r>
            <a:r>
              <a:rPr sz="2000" spc="-35" dirty="0">
                <a:latin typeface="Carlito"/>
                <a:cs typeface="Carlito"/>
              </a:rPr>
              <a:t>k</a:t>
            </a:r>
            <a:r>
              <a:rPr sz="2000" spc="-10" dirty="0">
                <a:latin typeface="Carlito"/>
                <a:cs typeface="Carlito"/>
              </a:rPr>
              <a:t>a</a:t>
            </a:r>
            <a:r>
              <a:rPr sz="2000" dirty="0">
                <a:latin typeface="Carlito"/>
                <a:cs typeface="Carlito"/>
              </a:rPr>
              <a:t>n  </a:t>
            </a:r>
            <a:r>
              <a:rPr sz="2000" spc="-5" dirty="0">
                <a:latin typeface="Carlito"/>
                <a:cs typeface="Carlito"/>
              </a:rPr>
              <a:t>disuntik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2415" y="2832303"/>
            <a:ext cx="62198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53795" algn="l"/>
                <a:tab pos="2123440" algn="l"/>
                <a:tab pos="3030220" algn="l"/>
                <a:tab pos="3576954" algn="l"/>
                <a:tab pos="4202430" algn="l"/>
                <a:tab pos="5136515" algn="l"/>
              </a:tabLst>
            </a:pPr>
            <a:r>
              <a:rPr sz="2000" dirty="0">
                <a:latin typeface="Carlito"/>
                <a:cs typeface="Carlito"/>
              </a:rPr>
              <a:t>I</a:t>
            </a:r>
            <a:r>
              <a:rPr sz="2000" spc="-5" dirty="0">
                <a:latin typeface="Carlito"/>
                <a:cs typeface="Carlito"/>
              </a:rPr>
              <a:t>munisas</a:t>
            </a:r>
            <a:r>
              <a:rPr sz="2000" dirty="0">
                <a:latin typeface="Carlito"/>
                <a:cs typeface="Carlito"/>
              </a:rPr>
              <a:t>i	</a:t>
            </a:r>
            <a:r>
              <a:rPr sz="2000" spc="-5" dirty="0">
                <a:latin typeface="Carlito"/>
                <a:cs typeface="Carlito"/>
              </a:rPr>
              <a:t>ditund</a:t>
            </a:r>
            <a:r>
              <a:rPr sz="2000" dirty="0">
                <a:latin typeface="Carlito"/>
                <a:cs typeface="Carlito"/>
              </a:rPr>
              <a:t>a	</a:t>
            </a:r>
            <a:r>
              <a:rPr sz="2000" spc="-5" dirty="0">
                <a:latin typeface="Carlito"/>
                <a:cs typeface="Carlito"/>
              </a:rPr>
              <a:t>sa</a:t>
            </a:r>
            <a:r>
              <a:rPr sz="2000" spc="-10" dirty="0">
                <a:latin typeface="Carlito"/>
                <a:cs typeface="Carlito"/>
              </a:rPr>
              <a:t>m</a:t>
            </a:r>
            <a:r>
              <a:rPr sz="2000" spc="-5" dirty="0">
                <a:latin typeface="Carlito"/>
                <a:cs typeface="Carlito"/>
              </a:rPr>
              <a:t>pa</a:t>
            </a:r>
            <a:r>
              <a:rPr sz="2000" dirty="0">
                <a:latin typeface="Carlito"/>
                <a:cs typeface="Carlito"/>
              </a:rPr>
              <a:t>i	ada	</a:t>
            </a:r>
            <a:r>
              <a:rPr sz="2000" spc="-5" dirty="0">
                <a:latin typeface="Carlito"/>
                <a:cs typeface="Carlito"/>
              </a:rPr>
              <a:t>d</a:t>
            </a:r>
            <a:r>
              <a:rPr sz="2000" spc="-20" dirty="0">
                <a:latin typeface="Carlito"/>
                <a:cs typeface="Carlito"/>
              </a:rPr>
              <a:t>a</a:t>
            </a:r>
            <a:r>
              <a:rPr sz="2000" spc="-25" dirty="0">
                <a:latin typeface="Carlito"/>
                <a:cs typeface="Carlito"/>
              </a:rPr>
              <a:t>t</a:t>
            </a:r>
            <a:r>
              <a:rPr sz="2000" dirty="0">
                <a:latin typeface="Carlito"/>
                <a:cs typeface="Carlito"/>
              </a:rPr>
              <a:t>a	</a:t>
            </a:r>
            <a:r>
              <a:rPr sz="2000" spc="-5" dirty="0">
                <a:latin typeface="Carlito"/>
                <a:cs typeface="Carlito"/>
              </a:rPr>
              <a:t>du</a:t>
            </a:r>
            <a:r>
              <a:rPr sz="2000" spc="-35" dirty="0">
                <a:latin typeface="Carlito"/>
                <a:cs typeface="Carlito"/>
              </a:rPr>
              <a:t>k</a:t>
            </a:r>
            <a:r>
              <a:rPr sz="2000" spc="-5" dirty="0">
                <a:latin typeface="Carlito"/>
                <a:cs typeface="Carlito"/>
              </a:rPr>
              <a:t>u</a:t>
            </a:r>
            <a:r>
              <a:rPr sz="2000" spc="-10" dirty="0">
                <a:latin typeface="Carlito"/>
                <a:cs typeface="Carlito"/>
              </a:rPr>
              <a:t>n</a:t>
            </a:r>
            <a:r>
              <a:rPr sz="2000" dirty="0">
                <a:latin typeface="Carlito"/>
                <a:cs typeface="Carlito"/>
              </a:rPr>
              <a:t>g	</a:t>
            </a:r>
            <a:r>
              <a:rPr sz="2000" spc="-60" dirty="0">
                <a:latin typeface="Carlito"/>
                <a:cs typeface="Carlito"/>
              </a:rPr>
              <a:t>k</a:t>
            </a:r>
            <a:r>
              <a:rPr sz="2000" dirty="0">
                <a:latin typeface="Carlito"/>
                <a:cs typeface="Carlito"/>
              </a:rPr>
              <a:t>ea</a:t>
            </a:r>
            <a:r>
              <a:rPr sz="2000" spc="-10" dirty="0">
                <a:latin typeface="Carlito"/>
                <a:cs typeface="Carlito"/>
              </a:rPr>
              <a:t>m</a:t>
            </a:r>
            <a:r>
              <a:rPr sz="2000" dirty="0">
                <a:latin typeface="Carlito"/>
                <a:cs typeface="Carlito"/>
              </a:rPr>
              <a:t>an</a:t>
            </a:r>
            <a:r>
              <a:rPr sz="2000" spc="-15" dirty="0">
                <a:latin typeface="Carlito"/>
                <a:cs typeface="Carlito"/>
              </a:rPr>
              <a:t>a</a:t>
            </a:r>
            <a:r>
              <a:rPr sz="2000" dirty="0">
                <a:latin typeface="Carlito"/>
                <a:cs typeface="Carlito"/>
              </a:rPr>
              <a:t>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2415" y="3137662"/>
            <a:ext cx="13893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rlito"/>
                <a:cs typeface="Carlito"/>
              </a:rPr>
              <a:t>vaksin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untuk: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2415" y="3481171"/>
            <a:ext cx="6219825" cy="20453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Carlito"/>
                <a:cs typeface="Carlito"/>
              </a:rPr>
              <a:t>Pasien dengan </a:t>
            </a:r>
            <a:r>
              <a:rPr sz="2000" spc="-15" dirty="0">
                <a:latin typeface="Carlito"/>
                <a:cs typeface="Carlito"/>
              </a:rPr>
              <a:t>kondisi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imunokompromais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5" dirty="0">
                <a:latin typeface="Carlito"/>
                <a:cs typeface="Carlito"/>
              </a:rPr>
              <a:t>Wanita</a:t>
            </a:r>
            <a:r>
              <a:rPr sz="2000" spc="-9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hamil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rlito"/>
                <a:cs typeface="Carlito"/>
              </a:rPr>
              <a:t>Ibu</a:t>
            </a:r>
            <a:r>
              <a:rPr sz="2000" spc="-10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menyusui</a:t>
            </a:r>
            <a:endParaRPr sz="20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Anak berusia di </a:t>
            </a:r>
            <a:r>
              <a:rPr sz="2000" spc="-10" dirty="0">
                <a:latin typeface="Carlito"/>
                <a:cs typeface="Carlito"/>
              </a:rPr>
              <a:t>bawah </a:t>
            </a:r>
            <a:r>
              <a:rPr sz="2000" dirty="0">
                <a:latin typeface="Carlito"/>
                <a:cs typeface="Carlito"/>
              </a:rPr>
              <a:t>18 </a:t>
            </a:r>
            <a:r>
              <a:rPr sz="2000" spc="-10" dirty="0">
                <a:latin typeface="Carlito"/>
                <a:cs typeface="Carlito"/>
              </a:rPr>
              <a:t>tahun </a:t>
            </a:r>
            <a:r>
              <a:rPr sz="2000" spc="-5" dirty="0">
                <a:latin typeface="Carlito"/>
                <a:cs typeface="Carlito"/>
              </a:rPr>
              <a:t>dan </a:t>
            </a:r>
            <a:r>
              <a:rPr sz="2000" spc="-15" dirty="0">
                <a:latin typeface="Carlito"/>
                <a:cs typeface="Carlito"/>
              </a:rPr>
              <a:t>kelompok </a:t>
            </a:r>
            <a:r>
              <a:rPr sz="2000" spc="-5" dirty="0">
                <a:latin typeface="Carlito"/>
                <a:cs typeface="Carlito"/>
              </a:rPr>
              <a:t>usia </a:t>
            </a:r>
            <a:r>
              <a:rPr sz="2000" spc="-65" dirty="0">
                <a:latin typeface="Aegean"/>
                <a:cs typeface="Aegean"/>
              </a:rPr>
              <a:t>≥ </a:t>
            </a:r>
            <a:r>
              <a:rPr sz="2000" dirty="0">
                <a:latin typeface="Carlito"/>
                <a:cs typeface="Carlito"/>
              </a:rPr>
              <a:t>60  </a:t>
            </a:r>
            <a:r>
              <a:rPr sz="2000" spc="-5" dirty="0">
                <a:latin typeface="Carlito"/>
                <a:cs typeface="Carlito"/>
              </a:rPr>
              <a:t>tahun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  <a:tab pos="1301750" algn="l"/>
                <a:tab pos="1861185" algn="l"/>
                <a:tab pos="2600325" algn="l"/>
                <a:tab pos="3348354" algn="l"/>
                <a:tab pos="4258945" algn="l"/>
                <a:tab pos="5284470" algn="l"/>
              </a:tabLst>
            </a:pPr>
            <a:r>
              <a:rPr sz="2000" spc="-10" dirty="0">
                <a:latin typeface="Carlito"/>
                <a:cs typeface="Carlito"/>
              </a:rPr>
              <a:t>Sasaran	</a:t>
            </a:r>
            <a:r>
              <a:rPr sz="2000" spc="-5" dirty="0">
                <a:latin typeface="Carlito"/>
                <a:cs typeface="Carlito"/>
              </a:rPr>
              <a:t>usia	18-59	</a:t>
            </a:r>
            <a:r>
              <a:rPr sz="2000" spc="-10" dirty="0">
                <a:latin typeface="Carlito"/>
                <a:cs typeface="Carlito"/>
              </a:rPr>
              <a:t>tahun	dengan	</a:t>
            </a:r>
            <a:r>
              <a:rPr sz="2000" spc="-15" dirty="0">
                <a:latin typeface="Carlito"/>
                <a:cs typeface="Carlito"/>
              </a:rPr>
              <a:t>penyakit	penyerta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5315" y="5499912"/>
            <a:ext cx="58769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4615" algn="l"/>
                <a:tab pos="2054860" algn="l"/>
                <a:tab pos="3231515" algn="l"/>
                <a:tab pos="4074160" algn="l"/>
                <a:tab pos="5293360" algn="l"/>
              </a:tabLst>
            </a:pPr>
            <a:r>
              <a:rPr sz="2000" spc="-5" dirty="0">
                <a:latin typeface="Carlito"/>
                <a:cs typeface="Carlito"/>
              </a:rPr>
              <a:t>(</a:t>
            </a:r>
            <a:r>
              <a:rPr sz="2000" spc="-70" dirty="0">
                <a:latin typeface="Carlito"/>
                <a:cs typeface="Carlito"/>
              </a:rPr>
              <a:t>k</a:t>
            </a:r>
            <a:r>
              <a:rPr sz="2000" spc="-5" dirty="0">
                <a:latin typeface="Carlito"/>
                <a:cs typeface="Carlito"/>
              </a:rPr>
              <a:t>omorb</a:t>
            </a:r>
            <a:r>
              <a:rPr sz="2000" spc="-10" dirty="0">
                <a:latin typeface="Carlito"/>
                <a:cs typeface="Carlito"/>
              </a:rPr>
              <a:t>i</a:t>
            </a:r>
            <a:r>
              <a:rPr sz="2000" spc="-5" dirty="0">
                <a:latin typeface="Carlito"/>
                <a:cs typeface="Carlito"/>
              </a:rPr>
              <a:t>d</a:t>
            </a:r>
            <a:r>
              <a:rPr sz="2000" dirty="0">
                <a:latin typeface="Carlito"/>
                <a:cs typeface="Carlito"/>
              </a:rPr>
              <a:t>)	</a:t>
            </a:r>
            <a:r>
              <a:rPr sz="2000" spc="-45" dirty="0">
                <a:latin typeface="Carlito"/>
                <a:cs typeface="Carlito"/>
              </a:rPr>
              <a:t>y</a:t>
            </a:r>
            <a:r>
              <a:rPr sz="2000" dirty="0">
                <a:latin typeface="Carlito"/>
                <a:cs typeface="Carlito"/>
              </a:rPr>
              <a:t>ang	</a:t>
            </a:r>
            <a:r>
              <a:rPr sz="2000" spc="-25" dirty="0">
                <a:latin typeface="Carlito"/>
                <a:cs typeface="Carlito"/>
              </a:rPr>
              <a:t>t</a:t>
            </a:r>
            <a:r>
              <a:rPr sz="2000" dirty="0">
                <a:latin typeface="Carlito"/>
                <a:cs typeface="Carlito"/>
              </a:rPr>
              <a:t>e</a:t>
            </a:r>
            <a:r>
              <a:rPr sz="2000" spc="-10" dirty="0">
                <a:latin typeface="Carlito"/>
                <a:cs typeface="Carlito"/>
              </a:rPr>
              <a:t>rm</a:t>
            </a:r>
            <a:r>
              <a:rPr sz="2000" dirty="0">
                <a:latin typeface="Carlito"/>
                <a:cs typeface="Carlito"/>
              </a:rPr>
              <a:t>asuk	</a:t>
            </a:r>
            <a:r>
              <a:rPr sz="2000" spc="-5" dirty="0">
                <a:latin typeface="Carlito"/>
                <a:cs typeface="Carlito"/>
              </a:rPr>
              <a:t>d</a:t>
            </a:r>
            <a:r>
              <a:rPr sz="2000" dirty="0">
                <a:latin typeface="Carlito"/>
                <a:cs typeface="Carlito"/>
              </a:rPr>
              <a:t>alam	</a:t>
            </a:r>
            <a:r>
              <a:rPr sz="2000" spc="-60" dirty="0">
                <a:latin typeface="Carlito"/>
                <a:cs typeface="Carlito"/>
              </a:rPr>
              <a:t>k</a:t>
            </a:r>
            <a:r>
              <a:rPr sz="2000" dirty="0">
                <a:latin typeface="Carlito"/>
                <a:cs typeface="Carlito"/>
              </a:rPr>
              <a:t>e</a:t>
            </a:r>
            <a:r>
              <a:rPr sz="2000" spc="-10" dirty="0">
                <a:latin typeface="Carlito"/>
                <a:cs typeface="Carlito"/>
              </a:rPr>
              <a:t>l</a:t>
            </a:r>
            <a:r>
              <a:rPr sz="2000" spc="5" dirty="0">
                <a:latin typeface="Carlito"/>
                <a:cs typeface="Carlito"/>
              </a:rPr>
              <a:t>o</a:t>
            </a:r>
            <a:r>
              <a:rPr sz="2000" spc="-5" dirty="0">
                <a:latin typeface="Carlito"/>
                <a:cs typeface="Carlito"/>
              </a:rPr>
              <a:t>mpo</a:t>
            </a:r>
            <a:r>
              <a:rPr sz="2000" dirty="0">
                <a:latin typeface="Carlito"/>
                <a:cs typeface="Carlito"/>
              </a:rPr>
              <a:t>k	</a:t>
            </a:r>
            <a:r>
              <a:rPr sz="2000" spc="-5" dirty="0">
                <a:latin typeface="Carlito"/>
                <a:cs typeface="Carlito"/>
              </a:rPr>
              <a:t>bes</a:t>
            </a:r>
            <a:r>
              <a:rPr sz="2000" spc="-10" dirty="0">
                <a:latin typeface="Carlito"/>
                <a:cs typeface="Carlito"/>
              </a:rPr>
              <a:t>a</a:t>
            </a:r>
            <a:r>
              <a:rPr sz="2000" dirty="0">
                <a:latin typeface="Carlito"/>
                <a:cs typeface="Carlito"/>
              </a:rPr>
              <a:t>r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1369060" algn="l"/>
                <a:tab pos="2423795" algn="l"/>
              </a:tabLst>
            </a:pPr>
            <a:r>
              <a:rPr sz="2000" spc="-5" dirty="0">
                <a:latin typeface="Carlito"/>
                <a:cs typeface="Carlito"/>
              </a:rPr>
              <a:t>(hipertensi,	</a:t>
            </a:r>
            <a:r>
              <a:rPr sz="2000" spc="-10" dirty="0">
                <a:latin typeface="Carlito"/>
                <a:cs typeface="Carlito"/>
              </a:rPr>
              <a:t>diabetes	</a:t>
            </a:r>
            <a:r>
              <a:rPr sz="2000" dirty="0">
                <a:latin typeface="Carlito"/>
                <a:cs typeface="Carlito"/>
              </a:rPr>
              <a:t>melitus,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09709" y="5805322"/>
            <a:ext cx="2461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5050" algn="l"/>
                <a:tab pos="1824355" algn="l"/>
              </a:tabLst>
            </a:pPr>
            <a:r>
              <a:rPr sz="2000" spc="-5" dirty="0">
                <a:latin typeface="Carlito"/>
                <a:cs typeface="Carlito"/>
              </a:rPr>
              <a:t>ja</a:t>
            </a:r>
            <a:r>
              <a:rPr sz="2000" spc="-20" dirty="0">
                <a:latin typeface="Carlito"/>
                <a:cs typeface="Carlito"/>
              </a:rPr>
              <a:t>n</a:t>
            </a:r>
            <a:r>
              <a:rPr sz="2000" dirty="0">
                <a:latin typeface="Carlito"/>
                <a:cs typeface="Carlito"/>
              </a:rPr>
              <a:t>tun</a:t>
            </a:r>
            <a:r>
              <a:rPr sz="2000" spc="10" dirty="0">
                <a:latin typeface="Carlito"/>
                <a:cs typeface="Carlito"/>
              </a:rPr>
              <a:t>g</a:t>
            </a:r>
            <a:r>
              <a:rPr sz="2000" dirty="0">
                <a:latin typeface="Carlito"/>
                <a:cs typeface="Carlito"/>
              </a:rPr>
              <a:t>,	ginjal,	P</a:t>
            </a:r>
            <a:r>
              <a:rPr sz="2000" spc="-10" dirty="0">
                <a:latin typeface="Carlito"/>
                <a:cs typeface="Carlito"/>
              </a:rPr>
              <a:t>POK</a:t>
            </a:r>
            <a:r>
              <a:rPr sz="2000" dirty="0">
                <a:latin typeface="Carlito"/>
                <a:cs typeface="Carlito"/>
              </a:rPr>
              <a:t>,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5315" y="6110122"/>
            <a:ext cx="2682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rlito"/>
                <a:cs typeface="Carlito"/>
              </a:rPr>
              <a:t>penyakit </a:t>
            </a:r>
            <a:r>
              <a:rPr sz="2000" spc="-5" dirty="0">
                <a:latin typeface="Carlito"/>
                <a:cs typeface="Carlito"/>
              </a:rPr>
              <a:t>paru </a:t>
            </a:r>
            <a:r>
              <a:rPr sz="2000" spc="-10" dirty="0">
                <a:latin typeface="Carlito"/>
                <a:cs typeface="Carlito"/>
              </a:rPr>
              <a:t>lainnya,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dll)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9372" y="1427988"/>
            <a:ext cx="4203700" cy="5080000"/>
            <a:chOff x="309372" y="1427988"/>
            <a:chExt cx="4203700" cy="5080000"/>
          </a:xfrm>
        </p:grpSpPr>
        <p:sp>
          <p:nvSpPr>
            <p:cNvPr id="16" name="object 16"/>
            <p:cNvSpPr/>
            <p:nvPr/>
          </p:nvSpPr>
          <p:spPr>
            <a:xfrm>
              <a:off x="315468" y="1434084"/>
              <a:ext cx="4191000" cy="5067300"/>
            </a:xfrm>
            <a:custGeom>
              <a:avLst/>
              <a:gdLst/>
              <a:ahLst/>
              <a:cxnLst/>
              <a:rect l="l" t="t" r="r" b="b"/>
              <a:pathLst>
                <a:path w="4191000" h="5067300">
                  <a:moveTo>
                    <a:pt x="2095500" y="0"/>
                  </a:moveTo>
                  <a:lnTo>
                    <a:pt x="2051658" y="543"/>
                  </a:lnTo>
                  <a:lnTo>
                    <a:pt x="2008035" y="2167"/>
                  </a:lnTo>
                  <a:lnTo>
                    <a:pt x="1964641" y="4859"/>
                  </a:lnTo>
                  <a:lnTo>
                    <a:pt x="1921484" y="8611"/>
                  </a:lnTo>
                  <a:lnTo>
                    <a:pt x="1878572" y="13411"/>
                  </a:lnTo>
                  <a:lnTo>
                    <a:pt x="1835915" y="19249"/>
                  </a:lnTo>
                  <a:lnTo>
                    <a:pt x="1793521" y="26113"/>
                  </a:lnTo>
                  <a:lnTo>
                    <a:pt x="1751399" y="33995"/>
                  </a:lnTo>
                  <a:lnTo>
                    <a:pt x="1709557" y="42882"/>
                  </a:lnTo>
                  <a:lnTo>
                    <a:pt x="1668005" y="52764"/>
                  </a:lnTo>
                  <a:lnTo>
                    <a:pt x="1626751" y="63631"/>
                  </a:lnTo>
                  <a:lnTo>
                    <a:pt x="1585804" y="75473"/>
                  </a:lnTo>
                  <a:lnTo>
                    <a:pt x="1545173" y="88278"/>
                  </a:lnTo>
                  <a:lnTo>
                    <a:pt x="1504866" y="102036"/>
                  </a:lnTo>
                  <a:lnTo>
                    <a:pt x="1464893" y="116736"/>
                  </a:lnTo>
                  <a:lnTo>
                    <a:pt x="1425261" y="132368"/>
                  </a:lnTo>
                  <a:lnTo>
                    <a:pt x="1385980" y="148922"/>
                  </a:lnTo>
                  <a:lnTo>
                    <a:pt x="1347058" y="166386"/>
                  </a:lnTo>
                  <a:lnTo>
                    <a:pt x="1308504" y="184750"/>
                  </a:lnTo>
                  <a:lnTo>
                    <a:pt x="1270328" y="204004"/>
                  </a:lnTo>
                  <a:lnTo>
                    <a:pt x="1232537" y="224137"/>
                  </a:lnTo>
                  <a:lnTo>
                    <a:pt x="1195141" y="245138"/>
                  </a:lnTo>
                  <a:lnTo>
                    <a:pt x="1158147" y="266997"/>
                  </a:lnTo>
                  <a:lnTo>
                    <a:pt x="1121566" y="289703"/>
                  </a:lnTo>
                  <a:lnTo>
                    <a:pt x="1085405" y="313246"/>
                  </a:lnTo>
                  <a:lnTo>
                    <a:pt x="1049674" y="337615"/>
                  </a:lnTo>
                  <a:lnTo>
                    <a:pt x="1014381" y="362799"/>
                  </a:lnTo>
                  <a:lnTo>
                    <a:pt x="979535" y="388788"/>
                  </a:lnTo>
                  <a:lnTo>
                    <a:pt x="945144" y="415572"/>
                  </a:lnTo>
                  <a:lnTo>
                    <a:pt x="911218" y="443139"/>
                  </a:lnTo>
                  <a:lnTo>
                    <a:pt x="877765" y="471479"/>
                  </a:lnTo>
                  <a:lnTo>
                    <a:pt x="844794" y="500582"/>
                  </a:lnTo>
                  <a:lnTo>
                    <a:pt x="812314" y="530437"/>
                  </a:lnTo>
                  <a:lnTo>
                    <a:pt x="780333" y="561033"/>
                  </a:lnTo>
                  <a:lnTo>
                    <a:pt x="748861" y="592360"/>
                  </a:lnTo>
                  <a:lnTo>
                    <a:pt x="717905" y="624407"/>
                  </a:lnTo>
                  <a:lnTo>
                    <a:pt x="687475" y="657164"/>
                  </a:lnTo>
                  <a:lnTo>
                    <a:pt x="657579" y="690621"/>
                  </a:lnTo>
                  <a:lnTo>
                    <a:pt x="628227" y="724765"/>
                  </a:lnTo>
                  <a:lnTo>
                    <a:pt x="599426" y="759588"/>
                  </a:lnTo>
                  <a:lnTo>
                    <a:pt x="571187" y="795077"/>
                  </a:lnTo>
                  <a:lnTo>
                    <a:pt x="543516" y="831224"/>
                  </a:lnTo>
                  <a:lnTo>
                    <a:pt x="516424" y="868017"/>
                  </a:lnTo>
                  <a:lnTo>
                    <a:pt x="489919" y="905445"/>
                  </a:lnTo>
                  <a:lnTo>
                    <a:pt x="464009" y="943498"/>
                  </a:lnTo>
                  <a:lnTo>
                    <a:pt x="438704" y="982166"/>
                  </a:lnTo>
                  <a:lnTo>
                    <a:pt x="414012" y="1021438"/>
                  </a:lnTo>
                  <a:lnTo>
                    <a:pt x="389943" y="1061303"/>
                  </a:lnTo>
                  <a:lnTo>
                    <a:pt x="366503" y="1101750"/>
                  </a:lnTo>
                  <a:lnTo>
                    <a:pt x="343703" y="1142770"/>
                  </a:lnTo>
                  <a:lnTo>
                    <a:pt x="321552" y="1184351"/>
                  </a:lnTo>
                  <a:lnTo>
                    <a:pt x="300057" y="1226483"/>
                  </a:lnTo>
                  <a:lnTo>
                    <a:pt x="279228" y="1269156"/>
                  </a:lnTo>
                  <a:lnTo>
                    <a:pt x="259074" y="1312358"/>
                  </a:lnTo>
                  <a:lnTo>
                    <a:pt x="239602" y="1356080"/>
                  </a:lnTo>
                  <a:lnTo>
                    <a:pt x="220823" y="1400310"/>
                  </a:lnTo>
                  <a:lnTo>
                    <a:pt x="202744" y="1445038"/>
                  </a:lnTo>
                  <a:lnTo>
                    <a:pt x="185375" y="1490254"/>
                  </a:lnTo>
                  <a:lnTo>
                    <a:pt x="168724" y="1535946"/>
                  </a:lnTo>
                  <a:lnTo>
                    <a:pt x="152800" y="1582105"/>
                  </a:lnTo>
                  <a:lnTo>
                    <a:pt x="137611" y="1628720"/>
                  </a:lnTo>
                  <a:lnTo>
                    <a:pt x="123167" y="1675780"/>
                  </a:lnTo>
                  <a:lnTo>
                    <a:pt x="109476" y="1723274"/>
                  </a:lnTo>
                  <a:lnTo>
                    <a:pt x="96548" y="1771192"/>
                  </a:lnTo>
                  <a:lnTo>
                    <a:pt x="84390" y="1819524"/>
                  </a:lnTo>
                  <a:lnTo>
                    <a:pt x="73011" y="1868258"/>
                  </a:lnTo>
                  <a:lnTo>
                    <a:pt x="62420" y="1917385"/>
                  </a:lnTo>
                  <a:lnTo>
                    <a:pt x="52627" y="1966894"/>
                  </a:lnTo>
                  <a:lnTo>
                    <a:pt x="43639" y="2016773"/>
                  </a:lnTo>
                  <a:lnTo>
                    <a:pt x="35466" y="2067013"/>
                  </a:lnTo>
                  <a:lnTo>
                    <a:pt x="28115" y="2117603"/>
                  </a:lnTo>
                  <a:lnTo>
                    <a:pt x="21597" y="2168532"/>
                  </a:lnTo>
                  <a:lnTo>
                    <a:pt x="15920" y="2219790"/>
                  </a:lnTo>
                  <a:lnTo>
                    <a:pt x="11092" y="2271366"/>
                  </a:lnTo>
                  <a:lnTo>
                    <a:pt x="7122" y="2323250"/>
                  </a:lnTo>
                  <a:lnTo>
                    <a:pt x="4019" y="2375431"/>
                  </a:lnTo>
                  <a:lnTo>
                    <a:pt x="1792" y="2427898"/>
                  </a:lnTo>
                  <a:lnTo>
                    <a:pt x="449" y="2480641"/>
                  </a:lnTo>
                  <a:lnTo>
                    <a:pt x="0" y="2533649"/>
                  </a:lnTo>
                  <a:lnTo>
                    <a:pt x="449" y="2586658"/>
                  </a:lnTo>
                  <a:lnTo>
                    <a:pt x="1792" y="2639401"/>
                  </a:lnTo>
                  <a:lnTo>
                    <a:pt x="4019" y="2691868"/>
                  </a:lnTo>
                  <a:lnTo>
                    <a:pt x="7122" y="2744049"/>
                  </a:lnTo>
                  <a:lnTo>
                    <a:pt x="11092" y="2795933"/>
                  </a:lnTo>
                  <a:lnTo>
                    <a:pt x="15920" y="2847509"/>
                  </a:lnTo>
                  <a:lnTo>
                    <a:pt x="21597" y="2898767"/>
                  </a:lnTo>
                  <a:lnTo>
                    <a:pt x="28115" y="2949696"/>
                  </a:lnTo>
                  <a:lnTo>
                    <a:pt x="35466" y="3000286"/>
                  </a:lnTo>
                  <a:lnTo>
                    <a:pt x="43639" y="3050526"/>
                  </a:lnTo>
                  <a:lnTo>
                    <a:pt x="52627" y="3100405"/>
                  </a:lnTo>
                  <a:lnTo>
                    <a:pt x="62420" y="3149914"/>
                  </a:lnTo>
                  <a:lnTo>
                    <a:pt x="73011" y="3199041"/>
                  </a:lnTo>
                  <a:lnTo>
                    <a:pt x="84390" y="3247775"/>
                  </a:lnTo>
                  <a:lnTo>
                    <a:pt x="96548" y="3296107"/>
                  </a:lnTo>
                  <a:lnTo>
                    <a:pt x="109476" y="3344025"/>
                  </a:lnTo>
                  <a:lnTo>
                    <a:pt x="123167" y="3391519"/>
                  </a:lnTo>
                  <a:lnTo>
                    <a:pt x="137611" y="3438579"/>
                  </a:lnTo>
                  <a:lnTo>
                    <a:pt x="152800" y="3485194"/>
                  </a:lnTo>
                  <a:lnTo>
                    <a:pt x="168724" y="3531353"/>
                  </a:lnTo>
                  <a:lnTo>
                    <a:pt x="185375" y="3577045"/>
                  </a:lnTo>
                  <a:lnTo>
                    <a:pt x="202744" y="3622261"/>
                  </a:lnTo>
                  <a:lnTo>
                    <a:pt x="220823" y="3666989"/>
                  </a:lnTo>
                  <a:lnTo>
                    <a:pt x="239602" y="3711219"/>
                  </a:lnTo>
                  <a:lnTo>
                    <a:pt x="259074" y="3754941"/>
                  </a:lnTo>
                  <a:lnTo>
                    <a:pt x="279228" y="3798143"/>
                  </a:lnTo>
                  <a:lnTo>
                    <a:pt x="300057" y="3840816"/>
                  </a:lnTo>
                  <a:lnTo>
                    <a:pt x="321552" y="3882948"/>
                  </a:lnTo>
                  <a:lnTo>
                    <a:pt x="343703" y="3924529"/>
                  </a:lnTo>
                  <a:lnTo>
                    <a:pt x="366503" y="3965549"/>
                  </a:lnTo>
                  <a:lnTo>
                    <a:pt x="389943" y="4005996"/>
                  </a:lnTo>
                  <a:lnTo>
                    <a:pt x="414012" y="4045861"/>
                  </a:lnTo>
                  <a:lnTo>
                    <a:pt x="438704" y="4085133"/>
                  </a:lnTo>
                  <a:lnTo>
                    <a:pt x="464009" y="4123801"/>
                  </a:lnTo>
                  <a:lnTo>
                    <a:pt x="489919" y="4161854"/>
                  </a:lnTo>
                  <a:lnTo>
                    <a:pt x="516424" y="4199282"/>
                  </a:lnTo>
                  <a:lnTo>
                    <a:pt x="543516" y="4236075"/>
                  </a:lnTo>
                  <a:lnTo>
                    <a:pt x="571187" y="4272222"/>
                  </a:lnTo>
                  <a:lnTo>
                    <a:pt x="599426" y="4307711"/>
                  </a:lnTo>
                  <a:lnTo>
                    <a:pt x="628227" y="4342534"/>
                  </a:lnTo>
                  <a:lnTo>
                    <a:pt x="657579" y="4376678"/>
                  </a:lnTo>
                  <a:lnTo>
                    <a:pt x="687475" y="4410135"/>
                  </a:lnTo>
                  <a:lnTo>
                    <a:pt x="717905" y="4442892"/>
                  </a:lnTo>
                  <a:lnTo>
                    <a:pt x="748861" y="4474939"/>
                  </a:lnTo>
                  <a:lnTo>
                    <a:pt x="780333" y="4506266"/>
                  </a:lnTo>
                  <a:lnTo>
                    <a:pt x="812314" y="4536862"/>
                  </a:lnTo>
                  <a:lnTo>
                    <a:pt x="844794" y="4566717"/>
                  </a:lnTo>
                  <a:lnTo>
                    <a:pt x="877765" y="4595820"/>
                  </a:lnTo>
                  <a:lnTo>
                    <a:pt x="911218" y="4624160"/>
                  </a:lnTo>
                  <a:lnTo>
                    <a:pt x="945144" y="4651727"/>
                  </a:lnTo>
                  <a:lnTo>
                    <a:pt x="979535" y="4678511"/>
                  </a:lnTo>
                  <a:lnTo>
                    <a:pt x="1014381" y="4704500"/>
                  </a:lnTo>
                  <a:lnTo>
                    <a:pt x="1049674" y="4729684"/>
                  </a:lnTo>
                  <a:lnTo>
                    <a:pt x="1085405" y="4754053"/>
                  </a:lnTo>
                  <a:lnTo>
                    <a:pt x="1121566" y="4777596"/>
                  </a:lnTo>
                  <a:lnTo>
                    <a:pt x="1158147" y="4800302"/>
                  </a:lnTo>
                  <a:lnTo>
                    <a:pt x="1195141" y="4822161"/>
                  </a:lnTo>
                  <a:lnTo>
                    <a:pt x="1232537" y="4843162"/>
                  </a:lnTo>
                  <a:lnTo>
                    <a:pt x="1270328" y="4863295"/>
                  </a:lnTo>
                  <a:lnTo>
                    <a:pt x="1308504" y="4882549"/>
                  </a:lnTo>
                  <a:lnTo>
                    <a:pt x="1347058" y="4900913"/>
                  </a:lnTo>
                  <a:lnTo>
                    <a:pt x="1385980" y="4918377"/>
                  </a:lnTo>
                  <a:lnTo>
                    <a:pt x="1425261" y="4934931"/>
                  </a:lnTo>
                  <a:lnTo>
                    <a:pt x="1464893" y="4950563"/>
                  </a:lnTo>
                  <a:lnTo>
                    <a:pt x="1504866" y="4965263"/>
                  </a:lnTo>
                  <a:lnTo>
                    <a:pt x="1545173" y="4979021"/>
                  </a:lnTo>
                  <a:lnTo>
                    <a:pt x="1585804" y="4991826"/>
                  </a:lnTo>
                  <a:lnTo>
                    <a:pt x="1626751" y="5003668"/>
                  </a:lnTo>
                  <a:lnTo>
                    <a:pt x="1668005" y="5014535"/>
                  </a:lnTo>
                  <a:lnTo>
                    <a:pt x="1709557" y="5024417"/>
                  </a:lnTo>
                  <a:lnTo>
                    <a:pt x="1751399" y="5033304"/>
                  </a:lnTo>
                  <a:lnTo>
                    <a:pt x="1793521" y="5041186"/>
                  </a:lnTo>
                  <a:lnTo>
                    <a:pt x="1835915" y="5048050"/>
                  </a:lnTo>
                  <a:lnTo>
                    <a:pt x="1878572" y="5053888"/>
                  </a:lnTo>
                  <a:lnTo>
                    <a:pt x="1921484" y="5058688"/>
                  </a:lnTo>
                  <a:lnTo>
                    <a:pt x="1964641" y="5062440"/>
                  </a:lnTo>
                  <a:lnTo>
                    <a:pt x="2008035" y="5065132"/>
                  </a:lnTo>
                  <a:lnTo>
                    <a:pt x="2051658" y="5066756"/>
                  </a:lnTo>
                  <a:lnTo>
                    <a:pt x="2095500" y="5067300"/>
                  </a:lnTo>
                  <a:lnTo>
                    <a:pt x="2139343" y="5066756"/>
                  </a:lnTo>
                  <a:lnTo>
                    <a:pt x="2182966" y="5065132"/>
                  </a:lnTo>
                  <a:lnTo>
                    <a:pt x="2226362" y="5062440"/>
                  </a:lnTo>
                  <a:lnTo>
                    <a:pt x="2269520" y="5058688"/>
                  </a:lnTo>
                  <a:lnTo>
                    <a:pt x="2312433" y="5053888"/>
                  </a:lnTo>
                  <a:lnTo>
                    <a:pt x="2355091" y="5048050"/>
                  </a:lnTo>
                  <a:lnTo>
                    <a:pt x="2397487" y="5041186"/>
                  </a:lnTo>
                  <a:lnTo>
                    <a:pt x="2439610" y="5033304"/>
                  </a:lnTo>
                  <a:lnTo>
                    <a:pt x="2481452" y="5024417"/>
                  </a:lnTo>
                  <a:lnTo>
                    <a:pt x="2523005" y="5014535"/>
                  </a:lnTo>
                  <a:lnTo>
                    <a:pt x="2564259" y="5003668"/>
                  </a:lnTo>
                  <a:lnTo>
                    <a:pt x="2605207" y="4991826"/>
                  </a:lnTo>
                  <a:lnTo>
                    <a:pt x="2645839" y="4979021"/>
                  </a:lnTo>
                  <a:lnTo>
                    <a:pt x="2686146" y="4965263"/>
                  </a:lnTo>
                  <a:lnTo>
                    <a:pt x="2726121" y="4950563"/>
                  </a:lnTo>
                  <a:lnTo>
                    <a:pt x="2765753" y="4934931"/>
                  </a:lnTo>
                  <a:lnTo>
                    <a:pt x="2805034" y="4918377"/>
                  </a:lnTo>
                  <a:lnTo>
                    <a:pt x="2843957" y="4900913"/>
                  </a:lnTo>
                  <a:lnTo>
                    <a:pt x="2882510" y="4882549"/>
                  </a:lnTo>
                  <a:lnTo>
                    <a:pt x="2920687" y="4863295"/>
                  </a:lnTo>
                  <a:lnTo>
                    <a:pt x="2958478" y="4843162"/>
                  </a:lnTo>
                  <a:lnTo>
                    <a:pt x="2995875" y="4822161"/>
                  </a:lnTo>
                  <a:lnTo>
                    <a:pt x="3032868" y="4800302"/>
                  </a:lnTo>
                  <a:lnTo>
                    <a:pt x="3069450" y="4777596"/>
                  </a:lnTo>
                  <a:lnTo>
                    <a:pt x="3105611" y="4754053"/>
                  </a:lnTo>
                  <a:lnTo>
                    <a:pt x="3141342" y="4729684"/>
                  </a:lnTo>
                  <a:lnTo>
                    <a:pt x="3176635" y="4704500"/>
                  </a:lnTo>
                  <a:lnTo>
                    <a:pt x="3211481" y="4678511"/>
                  </a:lnTo>
                  <a:lnTo>
                    <a:pt x="3245872" y="4651727"/>
                  </a:lnTo>
                  <a:lnTo>
                    <a:pt x="3279798" y="4624160"/>
                  </a:lnTo>
                  <a:lnTo>
                    <a:pt x="3313250" y="4595820"/>
                  </a:lnTo>
                  <a:lnTo>
                    <a:pt x="3346221" y="4566717"/>
                  </a:lnTo>
                  <a:lnTo>
                    <a:pt x="3378701" y="4536862"/>
                  </a:lnTo>
                  <a:lnTo>
                    <a:pt x="3410682" y="4506266"/>
                  </a:lnTo>
                  <a:lnTo>
                    <a:pt x="3442154" y="4474939"/>
                  </a:lnTo>
                  <a:lnTo>
                    <a:pt x="3473109" y="4442892"/>
                  </a:lnTo>
                  <a:lnTo>
                    <a:pt x="3503539" y="4410135"/>
                  </a:lnTo>
                  <a:lnTo>
                    <a:pt x="3533434" y="4376678"/>
                  </a:lnTo>
                  <a:lnTo>
                    <a:pt x="3562787" y="4342534"/>
                  </a:lnTo>
                  <a:lnTo>
                    <a:pt x="3591587" y="4307711"/>
                  </a:lnTo>
                  <a:lnTo>
                    <a:pt x="3619826" y="4272222"/>
                  </a:lnTo>
                  <a:lnTo>
                    <a:pt x="3647496" y="4236075"/>
                  </a:lnTo>
                  <a:lnTo>
                    <a:pt x="3674588" y="4199282"/>
                  </a:lnTo>
                  <a:lnTo>
                    <a:pt x="3701093" y="4161854"/>
                  </a:lnTo>
                  <a:lnTo>
                    <a:pt x="3727002" y="4123801"/>
                  </a:lnTo>
                  <a:lnTo>
                    <a:pt x="3752306" y="4085133"/>
                  </a:lnTo>
                  <a:lnTo>
                    <a:pt x="3776998" y="4045861"/>
                  </a:lnTo>
                  <a:lnTo>
                    <a:pt x="3801067" y="4005996"/>
                  </a:lnTo>
                  <a:lnTo>
                    <a:pt x="3824506" y="3965549"/>
                  </a:lnTo>
                  <a:lnTo>
                    <a:pt x="3847305" y="3924529"/>
                  </a:lnTo>
                  <a:lnTo>
                    <a:pt x="3869456" y="3882948"/>
                  </a:lnTo>
                  <a:lnTo>
                    <a:pt x="3890951" y="3840816"/>
                  </a:lnTo>
                  <a:lnTo>
                    <a:pt x="3911779" y="3798143"/>
                  </a:lnTo>
                  <a:lnTo>
                    <a:pt x="3931933" y="3754941"/>
                  </a:lnTo>
                  <a:lnTo>
                    <a:pt x="3951404" y="3711219"/>
                  </a:lnTo>
                  <a:lnTo>
                    <a:pt x="3970183" y="3666989"/>
                  </a:lnTo>
                  <a:lnTo>
                    <a:pt x="3988261" y="3622261"/>
                  </a:lnTo>
                  <a:lnTo>
                    <a:pt x="4005630" y="3577045"/>
                  </a:lnTo>
                  <a:lnTo>
                    <a:pt x="4022281" y="3531353"/>
                  </a:lnTo>
                  <a:lnTo>
                    <a:pt x="4038204" y="3485194"/>
                  </a:lnTo>
                  <a:lnTo>
                    <a:pt x="4053392" y="3438579"/>
                  </a:lnTo>
                  <a:lnTo>
                    <a:pt x="4067836" y="3391519"/>
                  </a:lnTo>
                  <a:lnTo>
                    <a:pt x="4081526" y="3344025"/>
                  </a:lnTo>
                  <a:lnTo>
                    <a:pt x="4094455" y="3296107"/>
                  </a:lnTo>
                  <a:lnTo>
                    <a:pt x="4106612" y="3247775"/>
                  </a:lnTo>
                  <a:lnTo>
                    <a:pt x="4117991" y="3199041"/>
                  </a:lnTo>
                  <a:lnTo>
                    <a:pt x="4128581" y="3149914"/>
                  </a:lnTo>
                  <a:lnTo>
                    <a:pt x="4138374" y="3100405"/>
                  </a:lnTo>
                  <a:lnTo>
                    <a:pt x="4147362" y="3050526"/>
                  </a:lnTo>
                  <a:lnTo>
                    <a:pt x="4155535" y="3000286"/>
                  </a:lnTo>
                  <a:lnTo>
                    <a:pt x="4162885" y="2949696"/>
                  </a:lnTo>
                  <a:lnTo>
                    <a:pt x="4169403" y="2898767"/>
                  </a:lnTo>
                  <a:lnTo>
                    <a:pt x="4175080" y="2847509"/>
                  </a:lnTo>
                  <a:lnTo>
                    <a:pt x="4179908" y="2795933"/>
                  </a:lnTo>
                  <a:lnTo>
                    <a:pt x="4183877" y="2744049"/>
                  </a:lnTo>
                  <a:lnTo>
                    <a:pt x="4186980" y="2691868"/>
                  </a:lnTo>
                  <a:lnTo>
                    <a:pt x="4189207" y="2639401"/>
                  </a:lnTo>
                  <a:lnTo>
                    <a:pt x="4190550" y="2586658"/>
                  </a:lnTo>
                  <a:lnTo>
                    <a:pt x="4191000" y="2533649"/>
                  </a:lnTo>
                  <a:lnTo>
                    <a:pt x="4190550" y="2480641"/>
                  </a:lnTo>
                  <a:lnTo>
                    <a:pt x="4189207" y="2427898"/>
                  </a:lnTo>
                  <a:lnTo>
                    <a:pt x="4186980" y="2375431"/>
                  </a:lnTo>
                  <a:lnTo>
                    <a:pt x="4183877" y="2323250"/>
                  </a:lnTo>
                  <a:lnTo>
                    <a:pt x="4179908" y="2271366"/>
                  </a:lnTo>
                  <a:lnTo>
                    <a:pt x="4175080" y="2219790"/>
                  </a:lnTo>
                  <a:lnTo>
                    <a:pt x="4169403" y="2168532"/>
                  </a:lnTo>
                  <a:lnTo>
                    <a:pt x="4162885" y="2117603"/>
                  </a:lnTo>
                  <a:lnTo>
                    <a:pt x="4155535" y="2067013"/>
                  </a:lnTo>
                  <a:lnTo>
                    <a:pt x="4147362" y="2016773"/>
                  </a:lnTo>
                  <a:lnTo>
                    <a:pt x="4138374" y="1966894"/>
                  </a:lnTo>
                  <a:lnTo>
                    <a:pt x="4128581" y="1917385"/>
                  </a:lnTo>
                  <a:lnTo>
                    <a:pt x="4117991" y="1868258"/>
                  </a:lnTo>
                  <a:lnTo>
                    <a:pt x="4106612" y="1819524"/>
                  </a:lnTo>
                  <a:lnTo>
                    <a:pt x="4094455" y="1771192"/>
                  </a:lnTo>
                  <a:lnTo>
                    <a:pt x="4081526" y="1723274"/>
                  </a:lnTo>
                  <a:lnTo>
                    <a:pt x="4067836" y="1675780"/>
                  </a:lnTo>
                  <a:lnTo>
                    <a:pt x="4053392" y="1628720"/>
                  </a:lnTo>
                  <a:lnTo>
                    <a:pt x="4038204" y="1582105"/>
                  </a:lnTo>
                  <a:lnTo>
                    <a:pt x="4022281" y="1535946"/>
                  </a:lnTo>
                  <a:lnTo>
                    <a:pt x="4005630" y="1490254"/>
                  </a:lnTo>
                  <a:lnTo>
                    <a:pt x="3988261" y="1445038"/>
                  </a:lnTo>
                  <a:lnTo>
                    <a:pt x="3970183" y="1400310"/>
                  </a:lnTo>
                  <a:lnTo>
                    <a:pt x="3951404" y="1356080"/>
                  </a:lnTo>
                  <a:lnTo>
                    <a:pt x="3931933" y="1312358"/>
                  </a:lnTo>
                  <a:lnTo>
                    <a:pt x="3911779" y="1269156"/>
                  </a:lnTo>
                  <a:lnTo>
                    <a:pt x="3890951" y="1226483"/>
                  </a:lnTo>
                  <a:lnTo>
                    <a:pt x="3869456" y="1184351"/>
                  </a:lnTo>
                  <a:lnTo>
                    <a:pt x="3847305" y="1142770"/>
                  </a:lnTo>
                  <a:lnTo>
                    <a:pt x="3824506" y="1101750"/>
                  </a:lnTo>
                  <a:lnTo>
                    <a:pt x="3801067" y="1061303"/>
                  </a:lnTo>
                  <a:lnTo>
                    <a:pt x="3776998" y="1021438"/>
                  </a:lnTo>
                  <a:lnTo>
                    <a:pt x="3752306" y="982166"/>
                  </a:lnTo>
                  <a:lnTo>
                    <a:pt x="3727002" y="943498"/>
                  </a:lnTo>
                  <a:lnTo>
                    <a:pt x="3701093" y="905445"/>
                  </a:lnTo>
                  <a:lnTo>
                    <a:pt x="3674588" y="868017"/>
                  </a:lnTo>
                  <a:lnTo>
                    <a:pt x="3647496" y="831224"/>
                  </a:lnTo>
                  <a:lnTo>
                    <a:pt x="3619826" y="795077"/>
                  </a:lnTo>
                  <a:lnTo>
                    <a:pt x="3591587" y="759588"/>
                  </a:lnTo>
                  <a:lnTo>
                    <a:pt x="3562787" y="724765"/>
                  </a:lnTo>
                  <a:lnTo>
                    <a:pt x="3533434" y="690621"/>
                  </a:lnTo>
                  <a:lnTo>
                    <a:pt x="3503539" y="657164"/>
                  </a:lnTo>
                  <a:lnTo>
                    <a:pt x="3473109" y="624407"/>
                  </a:lnTo>
                  <a:lnTo>
                    <a:pt x="3442154" y="592360"/>
                  </a:lnTo>
                  <a:lnTo>
                    <a:pt x="3410682" y="561033"/>
                  </a:lnTo>
                  <a:lnTo>
                    <a:pt x="3378701" y="530437"/>
                  </a:lnTo>
                  <a:lnTo>
                    <a:pt x="3346221" y="500582"/>
                  </a:lnTo>
                  <a:lnTo>
                    <a:pt x="3313250" y="471479"/>
                  </a:lnTo>
                  <a:lnTo>
                    <a:pt x="3279798" y="443139"/>
                  </a:lnTo>
                  <a:lnTo>
                    <a:pt x="3245872" y="415572"/>
                  </a:lnTo>
                  <a:lnTo>
                    <a:pt x="3211481" y="388788"/>
                  </a:lnTo>
                  <a:lnTo>
                    <a:pt x="3176635" y="362799"/>
                  </a:lnTo>
                  <a:lnTo>
                    <a:pt x="3141342" y="337615"/>
                  </a:lnTo>
                  <a:lnTo>
                    <a:pt x="3105611" y="313246"/>
                  </a:lnTo>
                  <a:lnTo>
                    <a:pt x="3069450" y="289703"/>
                  </a:lnTo>
                  <a:lnTo>
                    <a:pt x="3032868" y="266997"/>
                  </a:lnTo>
                  <a:lnTo>
                    <a:pt x="2995875" y="245138"/>
                  </a:lnTo>
                  <a:lnTo>
                    <a:pt x="2958478" y="224137"/>
                  </a:lnTo>
                  <a:lnTo>
                    <a:pt x="2920687" y="204004"/>
                  </a:lnTo>
                  <a:lnTo>
                    <a:pt x="2882510" y="184750"/>
                  </a:lnTo>
                  <a:lnTo>
                    <a:pt x="2843957" y="166386"/>
                  </a:lnTo>
                  <a:lnTo>
                    <a:pt x="2805034" y="148922"/>
                  </a:lnTo>
                  <a:lnTo>
                    <a:pt x="2765753" y="132368"/>
                  </a:lnTo>
                  <a:lnTo>
                    <a:pt x="2726121" y="116736"/>
                  </a:lnTo>
                  <a:lnTo>
                    <a:pt x="2686146" y="102036"/>
                  </a:lnTo>
                  <a:lnTo>
                    <a:pt x="2645839" y="88278"/>
                  </a:lnTo>
                  <a:lnTo>
                    <a:pt x="2605207" y="75473"/>
                  </a:lnTo>
                  <a:lnTo>
                    <a:pt x="2564259" y="63631"/>
                  </a:lnTo>
                  <a:lnTo>
                    <a:pt x="2523005" y="52764"/>
                  </a:lnTo>
                  <a:lnTo>
                    <a:pt x="2481452" y="42882"/>
                  </a:lnTo>
                  <a:lnTo>
                    <a:pt x="2439610" y="33995"/>
                  </a:lnTo>
                  <a:lnTo>
                    <a:pt x="2397487" y="26113"/>
                  </a:lnTo>
                  <a:lnTo>
                    <a:pt x="2355091" y="19249"/>
                  </a:lnTo>
                  <a:lnTo>
                    <a:pt x="2312433" y="13411"/>
                  </a:lnTo>
                  <a:lnTo>
                    <a:pt x="2269520" y="8611"/>
                  </a:lnTo>
                  <a:lnTo>
                    <a:pt x="2226362" y="4859"/>
                  </a:lnTo>
                  <a:lnTo>
                    <a:pt x="2182966" y="2167"/>
                  </a:lnTo>
                  <a:lnTo>
                    <a:pt x="2139343" y="543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5468" y="1434084"/>
              <a:ext cx="4191000" cy="5067300"/>
            </a:xfrm>
            <a:custGeom>
              <a:avLst/>
              <a:gdLst/>
              <a:ahLst/>
              <a:cxnLst/>
              <a:rect l="l" t="t" r="r" b="b"/>
              <a:pathLst>
                <a:path w="4191000" h="5067300">
                  <a:moveTo>
                    <a:pt x="0" y="2533649"/>
                  </a:moveTo>
                  <a:lnTo>
                    <a:pt x="449" y="2480641"/>
                  </a:lnTo>
                  <a:lnTo>
                    <a:pt x="1792" y="2427898"/>
                  </a:lnTo>
                  <a:lnTo>
                    <a:pt x="4019" y="2375431"/>
                  </a:lnTo>
                  <a:lnTo>
                    <a:pt x="7122" y="2323250"/>
                  </a:lnTo>
                  <a:lnTo>
                    <a:pt x="11092" y="2271366"/>
                  </a:lnTo>
                  <a:lnTo>
                    <a:pt x="15920" y="2219790"/>
                  </a:lnTo>
                  <a:lnTo>
                    <a:pt x="21597" y="2168532"/>
                  </a:lnTo>
                  <a:lnTo>
                    <a:pt x="28115" y="2117603"/>
                  </a:lnTo>
                  <a:lnTo>
                    <a:pt x="35466" y="2067013"/>
                  </a:lnTo>
                  <a:lnTo>
                    <a:pt x="43639" y="2016773"/>
                  </a:lnTo>
                  <a:lnTo>
                    <a:pt x="52627" y="1966894"/>
                  </a:lnTo>
                  <a:lnTo>
                    <a:pt x="62420" y="1917385"/>
                  </a:lnTo>
                  <a:lnTo>
                    <a:pt x="73011" y="1868258"/>
                  </a:lnTo>
                  <a:lnTo>
                    <a:pt x="84390" y="1819524"/>
                  </a:lnTo>
                  <a:lnTo>
                    <a:pt x="96548" y="1771192"/>
                  </a:lnTo>
                  <a:lnTo>
                    <a:pt x="109476" y="1723274"/>
                  </a:lnTo>
                  <a:lnTo>
                    <a:pt x="123167" y="1675780"/>
                  </a:lnTo>
                  <a:lnTo>
                    <a:pt x="137611" y="1628720"/>
                  </a:lnTo>
                  <a:lnTo>
                    <a:pt x="152800" y="1582105"/>
                  </a:lnTo>
                  <a:lnTo>
                    <a:pt x="168724" y="1535946"/>
                  </a:lnTo>
                  <a:lnTo>
                    <a:pt x="185375" y="1490254"/>
                  </a:lnTo>
                  <a:lnTo>
                    <a:pt x="202744" y="1445038"/>
                  </a:lnTo>
                  <a:lnTo>
                    <a:pt x="220823" y="1400310"/>
                  </a:lnTo>
                  <a:lnTo>
                    <a:pt x="239602" y="1356080"/>
                  </a:lnTo>
                  <a:lnTo>
                    <a:pt x="259074" y="1312358"/>
                  </a:lnTo>
                  <a:lnTo>
                    <a:pt x="279228" y="1269156"/>
                  </a:lnTo>
                  <a:lnTo>
                    <a:pt x="300057" y="1226483"/>
                  </a:lnTo>
                  <a:lnTo>
                    <a:pt x="321552" y="1184351"/>
                  </a:lnTo>
                  <a:lnTo>
                    <a:pt x="343703" y="1142770"/>
                  </a:lnTo>
                  <a:lnTo>
                    <a:pt x="366503" y="1101750"/>
                  </a:lnTo>
                  <a:lnTo>
                    <a:pt x="389943" y="1061303"/>
                  </a:lnTo>
                  <a:lnTo>
                    <a:pt x="414012" y="1021438"/>
                  </a:lnTo>
                  <a:lnTo>
                    <a:pt x="438704" y="982166"/>
                  </a:lnTo>
                  <a:lnTo>
                    <a:pt x="464009" y="943498"/>
                  </a:lnTo>
                  <a:lnTo>
                    <a:pt x="489919" y="905445"/>
                  </a:lnTo>
                  <a:lnTo>
                    <a:pt x="516424" y="868017"/>
                  </a:lnTo>
                  <a:lnTo>
                    <a:pt x="543516" y="831224"/>
                  </a:lnTo>
                  <a:lnTo>
                    <a:pt x="571187" y="795077"/>
                  </a:lnTo>
                  <a:lnTo>
                    <a:pt x="599426" y="759588"/>
                  </a:lnTo>
                  <a:lnTo>
                    <a:pt x="628227" y="724765"/>
                  </a:lnTo>
                  <a:lnTo>
                    <a:pt x="657579" y="690621"/>
                  </a:lnTo>
                  <a:lnTo>
                    <a:pt x="687475" y="657164"/>
                  </a:lnTo>
                  <a:lnTo>
                    <a:pt x="717905" y="624407"/>
                  </a:lnTo>
                  <a:lnTo>
                    <a:pt x="748861" y="592360"/>
                  </a:lnTo>
                  <a:lnTo>
                    <a:pt x="780333" y="561033"/>
                  </a:lnTo>
                  <a:lnTo>
                    <a:pt x="812314" y="530437"/>
                  </a:lnTo>
                  <a:lnTo>
                    <a:pt x="844794" y="500582"/>
                  </a:lnTo>
                  <a:lnTo>
                    <a:pt x="877765" y="471479"/>
                  </a:lnTo>
                  <a:lnTo>
                    <a:pt x="911218" y="443139"/>
                  </a:lnTo>
                  <a:lnTo>
                    <a:pt x="945144" y="415572"/>
                  </a:lnTo>
                  <a:lnTo>
                    <a:pt x="979535" y="388788"/>
                  </a:lnTo>
                  <a:lnTo>
                    <a:pt x="1014381" y="362799"/>
                  </a:lnTo>
                  <a:lnTo>
                    <a:pt x="1049674" y="337615"/>
                  </a:lnTo>
                  <a:lnTo>
                    <a:pt x="1085405" y="313246"/>
                  </a:lnTo>
                  <a:lnTo>
                    <a:pt x="1121566" y="289703"/>
                  </a:lnTo>
                  <a:lnTo>
                    <a:pt x="1158147" y="266997"/>
                  </a:lnTo>
                  <a:lnTo>
                    <a:pt x="1195141" y="245138"/>
                  </a:lnTo>
                  <a:lnTo>
                    <a:pt x="1232537" y="224137"/>
                  </a:lnTo>
                  <a:lnTo>
                    <a:pt x="1270328" y="204004"/>
                  </a:lnTo>
                  <a:lnTo>
                    <a:pt x="1308504" y="184750"/>
                  </a:lnTo>
                  <a:lnTo>
                    <a:pt x="1347058" y="166386"/>
                  </a:lnTo>
                  <a:lnTo>
                    <a:pt x="1385980" y="148922"/>
                  </a:lnTo>
                  <a:lnTo>
                    <a:pt x="1425261" y="132368"/>
                  </a:lnTo>
                  <a:lnTo>
                    <a:pt x="1464893" y="116736"/>
                  </a:lnTo>
                  <a:lnTo>
                    <a:pt x="1504866" y="102036"/>
                  </a:lnTo>
                  <a:lnTo>
                    <a:pt x="1545173" y="88278"/>
                  </a:lnTo>
                  <a:lnTo>
                    <a:pt x="1585804" y="75473"/>
                  </a:lnTo>
                  <a:lnTo>
                    <a:pt x="1626751" y="63631"/>
                  </a:lnTo>
                  <a:lnTo>
                    <a:pt x="1668005" y="52764"/>
                  </a:lnTo>
                  <a:lnTo>
                    <a:pt x="1709557" y="42882"/>
                  </a:lnTo>
                  <a:lnTo>
                    <a:pt x="1751399" y="33995"/>
                  </a:lnTo>
                  <a:lnTo>
                    <a:pt x="1793521" y="26113"/>
                  </a:lnTo>
                  <a:lnTo>
                    <a:pt x="1835915" y="19249"/>
                  </a:lnTo>
                  <a:lnTo>
                    <a:pt x="1878572" y="13411"/>
                  </a:lnTo>
                  <a:lnTo>
                    <a:pt x="1921484" y="8611"/>
                  </a:lnTo>
                  <a:lnTo>
                    <a:pt x="1964641" y="4859"/>
                  </a:lnTo>
                  <a:lnTo>
                    <a:pt x="2008035" y="2167"/>
                  </a:lnTo>
                  <a:lnTo>
                    <a:pt x="2051658" y="543"/>
                  </a:lnTo>
                  <a:lnTo>
                    <a:pt x="2095500" y="0"/>
                  </a:lnTo>
                  <a:lnTo>
                    <a:pt x="2139343" y="543"/>
                  </a:lnTo>
                  <a:lnTo>
                    <a:pt x="2182966" y="2167"/>
                  </a:lnTo>
                  <a:lnTo>
                    <a:pt x="2226362" y="4859"/>
                  </a:lnTo>
                  <a:lnTo>
                    <a:pt x="2269520" y="8611"/>
                  </a:lnTo>
                  <a:lnTo>
                    <a:pt x="2312433" y="13411"/>
                  </a:lnTo>
                  <a:lnTo>
                    <a:pt x="2355091" y="19249"/>
                  </a:lnTo>
                  <a:lnTo>
                    <a:pt x="2397487" y="26113"/>
                  </a:lnTo>
                  <a:lnTo>
                    <a:pt x="2439610" y="33995"/>
                  </a:lnTo>
                  <a:lnTo>
                    <a:pt x="2481452" y="42882"/>
                  </a:lnTo>
                  <a:lnTo>
                    <a:pt x="2523005" y="52764"/>
                  </a:lnTo>
                  <a:lnTo>
                    <a:pt x="2564259" y="63631"/>
                  </a:lnTo>
                  <a:lnTo>
                    <a:pt x="2605207" y="75473"/>
                  </a:lnTo>
                  <a:lnTo>
                    <a:pt x="2645839" y="88278"/>
                  </a:lnTo>
                  <a:lnTo>
                    <a:pt x="2686146" y="102036"/>
                  </a:lnTo>
                  <a:lnTo>
                    <a:pt x="2726121" y="116736"/>
                  </a:lnTo>
                  <a:lnTo>
                    <a:pt x="2765753" y="132368"/>
                  </a:lnTo>
                  <a:lnTo>
                    <a:pt x="2805034" y="148922"/>
                  </a:lnTo>
                  <a:lnTo>
                    <a:pt x="2843957" y="166386"/>
                  </a:lnTo>
                  <a:lnTo>
                    <a:pt x="2882510" y="184750"/>
                  </a:lnTo>
                  <a:lnTo>
                    <a:pt x="2920687" y="204004"/>
                  </a:lnTo>
                  <a:lnTo>
                    <a:pt x="2958478" y="224137"/>
                  </a:lnTo>
                  <a:lnTo>
                    <a:pt x="2995875" y="245138"/>
                  </a:lnTo>
                  <a:lnTo>
                    <a:pt x="3032868" y="266997"/>
                  </a:lnTo>
                  <a:lnTo>
                    <a:pt x="3069450" y="289703"/>
                  </a:lnTo>
                  <a:lnTo>
                    <a:pt x="3105611" y="313246"/>
                  </a:lnTo>
                  <a:lnTo>
                    <a:pt x="3141342" y="337615"/>
                  </a:lnTo>
                  <a:lnTo>
                    <a:pt x="3176635" y="362799"/>
                  </a:lnTo>
                  <a:lnTo>
                    <a:pt x="3211481" y="388788"/>
                  </a:lnTo>
                  <a:lnTo>
                    <a:pt x="3245872" y="415572"/>
                  </a:lnTo>
                  <a:lnTo>
                    <a:pt x="3279798" y="443139"/>
                  </a:lnTo>
                  <a:lnTo>
                    <a:pt x="3313250" y="471479"/>
                  </a:lnTo>
                  <a:lnTo>
                    <a:pt x="3346221" y="500582"/>
                  </a:lnTo>
                  <a:lnTo>
                    <a:pt x="3378701" y="530437"/>
                  </a:lnTo>
                  <a:lnTo>
                    <a:pt x="3410682" y="561033"/>
                  </a:lnTo>
                  <a:lnTo>
                    <a:pt x="3442154" y="592360"/>
                  </a:lnTo>
                  <a:lnTo>
                    <a:pt x="3473109" y="624407"/>
                  </a:lnTo>
                  <a:lnTo>
                    <a:pt x="3503539" y="657164"/>
                  </a:lnTo>
                  <a:lnTo>
                    <a:pt x="3533434" y="690621"/>
                  </a:lnTo>
                  <a:lnTo>
                    <a:pt x="3562787" y="724765"/>
                  </a:lnTo>
                  <a:lnTo>
                    <a:pt x="3591587" y="759588"/>
                  </a:lnTo>
                  <a:lnTo>
                    <a:pt x="3619826" y="795077"/>
                  </a:lnTo>
                  <a:lnTo>
                    <a:pt x="3647496" y="831224"/>
                  </a:lnTo>
                  <a:lnTo>
                    <a:pt x="3674588" y="868017"/>
                  </a:lnTo>
                  <a:lnTo>
                    <a:pt x="3701093" y="905445"/>
                  </a:lnTo>
                  <a:lnTo>
                    <a:pt x="3727002" y="943498"/>
                  </a:lnTo>
                  <a:lnTo>
                    <a:pt x="3752306" y="982166"/>
                  </a:lnTo>
                  <a:lnTo>
                    <a:pt x="3776998" y="1021438"/>
                  </a:lnTo>
                  <a:lnTo>
                    <a:pt x="3801067" y="1061303"/>
                  </a:lnTo>
                  <a:lnTo>
                    <a:pt x="3824506" y="1101750"/>
                  </a:lnTo>
                  <a:lnTo>
                    <a:pt x="3847305" y="1142770"/>
                  </a:lnTo>
                  <a:lnTo>
                    <a:pt x="3869456" y="1184351"/>
                  </a:lnTo>
                  <a:lnTo>
                    <a:pt x="3890951" y="1226483"/>
                  </a:lnTo>
                  <a:lnTo>
                    <a:pt x="3911779" y="1269156"/>
                  </a:lnTo>
                  <a:lnTo>
                    <a:pt x="3931933" y="1312358"/>
                  </a:lnTo>
                  <a:lnTo>
                    <a:pt x="3951404" y="1356080"/>
                  </a:lnTo>
                  <a:lnTo>
                    <a:pt x="3970183" y="1400310"/>
                  </a:lnTo>
                  <a:lnTo>
                    <a:pt x="3988261" y="1445038"/>
                  </a:lnTo>
                  <a:lnTo>
                    <a:pt x="4005630" y="1490254"/>
                  </a:lnTo>
                  <a:lnTo>
                    <a:pt x="4022281" y="1535946"/>
                  </a:lnTo>
                  <a:lnTo>
                    <a:pt x="4038204" y="1582105"/>
                  </a:lnTo>
                  <a:lnTo>
                    <a:pt x="4053392" y="1628720"/>
                  </a:lnTo>
                  <a:lnTo>
                    <a:pt x="4067836" y="1675780"/>
                  </a:lnTo>
                  <a:lnTo>
                    <a:pt x="4081526" y="1723274"/>
                  </a:lnTo>
                  <a:lnTo>
                    <a:pt x="4094455" y="1771192"/>
                  </a:lnTo>
                  <a:lnTo>
                    <a:pt x="4106612" y="1819524"/>
                  </a:lnTo>
                  <a:lnTo>
                    <a:pt x="4117991" y="1868258"/>
                  </a:lnTo>
                  <a:lnTo>
                    <a:pt x="4128581" y="1917385"/>
                  </a:lnTo>
                  <a:lnTo>
                    <a:pt x="4138374" y="1966894"/>
                  </a:lnTo>
                  <a:lnTo>
                    <a:pt x="4147362" y="2016773"/>
                  </a:lnTo>
                  <a:lnTo>
                    <a:pt x="4155535" y="2067013"/>
                  </a:lnTo>
                  <a:lnTo>
                    <a:pt x="4162885" y="2117603"/>
                  </a:lnTo>
                  <a:lnTo>
                    <a:pt x="4169403" y="2168532"/>
                  </a:lnTo>
                  <a:lnTo>
                    <a:pt x="4175080" y="2219790"/>
                  </a:lnTo>
                  <a:lnTo>
                    <a:pt x="4179908" y="2271366"/>
                  </a:lnTo>
                  <a:lnTo>
                    <a:pt x="4183877" y="2323250"/>
                  </a:lnTo>
                  <a:lnTo>
                    <a:pt x="4186980" y="2375431"/>
                  </a:lnTo>
                  <a:lnTo>
                    <a:pt x="4189207" y="2427898"/>
                  </a:lnTo>
                  <a:lnTo>
                    <a:pt x="4190550" y="2480641"/>
                  </a:lnTo>
                  <a:lnTo>
                    <a:pt x="4191000" y="2533649"/>
                  </a:lnTo>
                  <a:lnTo>
                    <a:pt x="4190550" y="2586658"/>
                  </a:lnTo>
                  <a:lnTo>
                    <a:pt x="4189207" y="2639401"/>
                  </a:lnTo>
                  <a:lnTo>
                    <a:pt x="4186980" y="2691868"/>
                  </a:lnTo>
                  <a:lnTo>
                    <a:pt x="4183877" y="2744049"/>
                  </a:lnTo>
                  <a:lnTo>
                    <a:pt x="4179908" y="2795933"/>
                  </a:lnTo>
                  <a:lnTo>
                    <a:pt x="4175080" y="2847509"/>
                  </a:lnTo>
                  <a:lnTo>
                    <a:pt x="4169403" y="2898767"/>
                  </a:lnTo>
                  <a:lnTo>
                    <a:pt x="4162885" y="2949696"/>
                  </a:lnTo>
                  <a:lnTo>
                    <a:pt x="4155535" y="3000286"/>
                  </a:lnTo>
                  <a:lnTo>
                    <a:pt x="4147362" y="3050526"/>
                  </a:lnTo>
                  <a:lnTo>
                    <a:pt x="4138374" y="3100405"/>
                  </a:lnTo>
                  <a:lnTo>
                    <a:pt x="4128581" y="3149914"/>
                  </a:lnTo>
                  <a:lnTo>
                    <a:pt x="4117991" y="3199041"/>
                  </a:lnTo>
                  <a:lnTo>
                    <a:pt x="4106612" y="3247775"/>
                  </a:lnTo>
                  <a:lnTo>
                    <a:pt x="4094455" y="3296107"/>
                  </a:lnTo>
                  <a:lnTo>
                    <a:pt x="4081526" y="3344025"/>
                  </a:lnTo>
                  <a:lnTo>
                    <a:pt x="4067836" y="3391519"/>
                  </a:lnTo>
                  <a:lnTo>
                    <a:pt x="4053392" y="3438579"/>
                  </a:lnTo>
                  <a:lnTo>
                    <a:pt x="4038204" y="3485194"/>
                  </a:lnTo>
                  <a:lnTo>
                    <a:pt x="4022281" y="3531353"/>
                  </a:lnTo>
                  <a:lnTo>
                    <a:pt x="4005630" y="3577045"/>
                  </a:lnTo>
                  <a:lnTo>
                    <a:pt x="3988261" y="3622261"/>
                  </a:lnTo>
                  <a:lnTo>
                    <a:pt x="3970183" y="3666989"/>
                  </a:lnTo>
                  <a:lnTo>
                    <a:pt x="3951404" y="3711219"/>
                  </a:lnTo>
                  <a:lnTo>
                    <a:pt x="3931933" y="3754941"/>
                  </a:lnTo>
                  <a:lnTo>
                    <a:pt x="3911779" y="3798143"/>
                  </a:lnTo>
                  <a:lnTo>
                    <a:pt x="3890951" y="3840816"/>
                  </a:lnTo>
                  <a:lnTo>
                    <a:pt x="3869456" y="3882948"/>
                  </a:lnTo>
                  <a:lnTo>
                    <a:pt x="3847305" y="3924529"/>
                  </a:lnTo>
                  <a:lnTo>
                    <a:pt x="3824506" y="3965549"/>
                  </a:lnTo>
                  <a:lnTo>
                    <a:pt x="3801067" y="4005996"/>
                  </a:lnTo>
                  <a:lnTo>
                    <a:pt x="3776998" y="4045861"/>
                  </a:lnTo>
                  <a:lnTo>
                    <a:pt x="3752306" y="4085133"/>
                  </a:lnTo>
                  <a:lnTo>
                    <a:pt x="3727002" y="4123801"/>
                  </a:lnTo>
                  <a:lnTo>
                    <a:pt x="3701093" y="4161854"/>
                  </a:lnTo>
                  <a:lnTo>
                    <a:pt x="3674588" y="4199282"/>
                  </a:lnTo>
                  <a:lnTo>
                    <a:pt x="3647496" y="4236075"/>
                  </a:lnTo>
                  <a:lnTo>
                    <a:pt x="3619826" y="4272222"/>
                  </a:lnTo>
                  <a:lnTo>
                    <a:pt x="3591587" y="4307711"/>
                  </a:lnTo>
                  <a:lnTo>
                    <a:pt x="3562787" y="4342534"/>
                  </a:lnTo>
                  <a:lnTo>
                    <a:pt x="3533434" y="4376678"/>
                  </a:lnTo>
                  <a:lnTo>
                    <a:pt x="3503539" y="4410135"/>
                  </a:lnTo>
                  <a:lnTo>
                    <a:pt x="3473109" y="4442892"/>
                  </a:lnTo>
                  <a:lnTo>
                    <a:pt x="3442154" y="4474939"/>
                  </a:lnTo>
                  <a:lnTo>
                    <a:pt x="3410682" y="4506266"/>
                  </a:lnTo>
                  <a:lnTo>
                    <a:pt x="3378701" y="4536862"/>
                  </a:lnTo>
                  <a:lnTo>
                    <a:pt x="3346221" y="4566717"/>
                  </a:lnTo>
                  <a:lnTo>
                    <a:pt x="3313250" y="4595820"/>
                  </a:lnTo>
                  <a:lnTo>
                    <a:pt x="3279798" y="4624160"/>
                  </a:lnTo>
                  <a:lnTo>
                    <a:pt x="3245872" y="4651727"/>
                  </a:lnTo>
                  <a:lnTo>
                    <a:pt x="3211481" y="4678511"/>
                  </a:lnTo>
                  <a:lnTo>
                    <a:pt x="3176635" y="4704500"/>
                  </a:lnTo>
                  <a:lnTo>
                    <a:pt x="3141342" y="4729684"/>
                  </a:lnTo>
                  <a:lnTo>
                    <a:pt x="3105611" y="4754053"/>
                  </a:lnTo>
                  <a:lnTo>
                    <a:pt x="3069450" y="4777596"/>
                  </a:lnTo>
                  <a:lnTo>
                    <a:pt x="3032868" y="4800302"/>
                  </a:lnTo>
                  <a:lnTo>
                    <a:pt x="2995875" y="4822161"/>
                  </a:lnTo>
                  <a:lnTo>
                    <a:pt x="2958478" y="4843162"/>
                  </a:lnTo>
                  <a:lnTo>
                    <a:pt x="2920687" y="4863295"/>
                  </a:lnTo>
                  <a:lnTo>
                    <a:pt x="2882510" y="4882549"/>
                  </a:lnTo>
                  <a:lnTo>
                    <a:pt x="2843957" y="4900913"/>
                  </a:lnTo>
                  <a:lnTo>
                    <a:pt x="2805034" y="4918377"/>
                  </a:lnTo>
                  <a:lnTo>
                    <a:pt x="2765753" y="4934931"/>
                  </a:lnTo>
                  <a:lnTo>
                    <a:pt x="2726121" y="4950563"/>
                  </a:lnTo>
                  <a:lnTo>
                    <a:pt x="2686146" y="4965263"/>
                  </a:lnTo>
                  <a:lnTo>
                    <a:pt x="2645839" y="4979021"/>
                  </a:lnTo>
                  <a:lnTo>
                    <a:pt x="2605207" y="4991826"/>
                  </a:lnTo>
                  <a:lnTo>
                    <a:pt x="2564259" y="5003668"/>
                  </a:lnTo>
                  <a:lnTo>
                    <a:pt x="2523005" y="5014535"/>
                  </a:lnTo>
                  <a:lnTo>
                    <a:pt x="2481452" y="5024417"/>
                  </a:lnTo>
                  <a:lnTo>
                    <a:pt x="2439610" y="5033304"/>
                  </a:lnTo>
                  <a:lnTo>
                    <a:pt x="2397487" y="5041186"/>
                  </a:lnTo>
                  <a:lnTo>
                    <a:pt x="2355091" y="5048050"/>
                  </a:lnTo>
                  <a:lnTo>
                    <a:pt x="2312433" y="5053888"/>
                  </a:lnTo>
                  <a:lnTo>
                    <a:pt x="2269520" y="5058688"/>
                  </a:lnTo>
                  <a:lnTo>
                    <a:pt x="2226362" y="5062440"/>
                  </a:lnTo>
                  <a:lnTo>
                    <a:pt x="2182966" y="5065132"/>
                  </a:lnTo>
                  <a:lnTo>
                    <a:pt x="2139343" y="5066756"/>
                  </a:lnTo>
                  <a:lnTo>
                    <a:pt x="2095500" y="5067300"/>
                  </a:lnTo>
                  <a:lnTo>
                    <a:pt x="2051658" y="5066756"/>
                  </a:lnTo>
                  <a:lnTo>
                    <a:pt x="2008035" y="5065132"/>
                  </a:lnTo>
                  <a:lnTo>
                    <a:pt x="1964641" y="5062440"/>
                  </a:lnTo>
                  <a:lnTo>
                    <a:pt x="1921484" y="5058688"/>
                  </a:lnTo>
                  <a:lnTo>
                    <a:pt x="1878572" y="5053888"/>
                  </a:lnTo>
                  <a:lnTo>
                    <a:pt x="1835915" y="5048050"/>
                  </a:lnTo>
                  <a:lnTo>
                    <a:pt x="1793521" y="5041186"/>
                  </a:lnTo>
                  <a:lnTo>
                    <a:pt x="1751399" y="5033304"/>
                  </a:lnTo>
                  <a:lnTo>
                    <a:pt x="1709557" y="5024417"/>
                  </a:lnTo>
                  <a:lnTo>
                    <a:pt x="1668005" y="5014535"/>
                  </a:lnTo>
                  <a:lnTo>
                    <a:pt x="1626751" y="5003668"/>
                  </a:lnTo>
                  <a:lnTo>
                    <a:pt x="1585804" y="4991826"/>
                  </a:lnTo>
                  <a:lnTo>
                    <a:pt x="1545173" y="4979021"/>
                  </a:lnTo>
                  <a:lnTo>
                    <a:pt x="1504866" y="4965263"/>
                  </a:lnTo>
                  <a:lnTo>
                    <a:pt x="1464893" y="4950563"/>
                  </a:lnTo>
                  <a:lnTo>
                    <a:pt x="1425261" y="4934931"/>
                  </a:lnTo>
                  <a:lnTo>
                    <a:pt x="1385980" y="4918377"/>
                  </a:lnTo>
                  <a:lnTo>
                    <a:pt x="1347058" y="4900913"/>
                  </a:lnTo>
                  <a:lnTo>
                    <a:pt x="1308504" y="4882549"/>
                  </a:lnTo>
                  <a:lnTo>
                    <a:pt x="1270328" y="4863295"/>
                  </a:lnTo>
                  <a:lnTo>
                    <a:pt x="1232537" y="4843162"/>
                  </a:lnTo>
                  <a:lnTo>
                    <a:pt x="1195141" y="4822161"/>
                  </a:lnTo>
                  <a:lnTo>
                    <a:pt x="1158147" y="4800302"/>
                  </a:lnTo>
                  <a:lnTo>
                    <a:pt x="1121566" y="4777596"/>
                  </a:lnTo>
                  <a:lnTo>
                    <a:pt x="1085405" y="4754053"/>
                  </a:lnTo>
                  <a:lnTo>
                    <a:pt x="1049674" y="4729684"/>
                  </a:lnTo>
                  <a:lnTo>
                    <a:pt x="1014381" y="4704500"/>
                  </a:lnTo>
                  <a:lnTo>
                    <a:pt x="979535" y="4678511"/>
                  </a:lnTo>
                  <a:lnTo>
                    <a:pt x="945144" y="4651727"/>
                  </a:lnTo>
                  <a:lnTo>
                    <a:pt x="911218" y="4624160"/>
                  </a:lnTo>
                  <a:lnTo>
                    <a:pt x="877765" y="4595820"/>
                  </a:lnTo>
                  <a:lnTo>
                    <a:pt x="844794" y="4566717"/>
                  </a:lnTo>
                  <a:lnTo>
                    <a:pt x="812314" y="4536862"/>
                  </a:lnTo>
                  <a:lnTo>
                    <a:pt x="780333" y="4506266"/>
                  </a:lnTo>
                  <a:lnTo>
                    <a:pt x="748861" y="4474939"/>
                  </a:lnTo>
                  <a:lnTo>
                    <a:pt x="717905" y="4442892"/>
                  </a:lnTo>
                  <a:lnTo>
                    <a:pt x="687475" y="4410135"/>
                  </a:lnTo>
                  <a:lnTo>
                    <a:pt x="657579" y="4376678"/>
                  </a:lnTo>
                  <a:lnTo>
                    <a:pt x="628227" y="4342534"/>
                  </a:lnTo>
                  <a:lnTo>
                    <a:pt x="599426" y="4307711"/>
                  </a:lnTo>
                  <a:lnTo>
                    <a:pt x="571187" y="4272222"/>
                  </a:lnTo>
                  <a:lnTo>
                    <a:pt x="543516" y="4236075"/>
                  </a:lnTo>
                  <a:lnTo>
                    <a:pt x="516424" y="4199282"/>
                  </a:lnTo>
                  <a:lnTo>
                    <a:pt x="489919" y="4161854"/>
                  </a:lnTo>
                  <a:lnTo>
                    <a:pt x="464009" y="4123801"/>
                  </a:lnTo>
                  <a:lnTo>
                    <a:pt x="438704" y="4085133"/>
                  </a:lnTo>
                  <a:lnTo>
                    <a:pt x="414012" y="4045861"/>
                  </a:lnTo>
                  <a:lnTo>
                    <a:pt x="389943" y="4005996"/>
                  </a:lnTo>
                  <a:lnTo>
                    <a:pt x="366503" y="3965549"/>
                  </a:lnTo>
                  <a:lnTo>
                    <a:pt x="343703" y="3924529"/>
                  </a:lnTo>
                  <a:lnTo>
                    <a:pt x="321552" y="3882948"/>
                  </a:lnTo>
                  <a:lnTo>
                    <a:pt x="300057" y="3840816"/>
                  </a:lnTo>
                  <a:lnTo>
                    <a:pt x="279228" y="3798143"/>
                  </a:lnTo>
                  <a:lnTo>
                    <a:pt x="259074" y="3754941"/>
                  </a:lnTo>
                  <a:lnTo>
                    <a:pt x="239602" y="3711219"/>
                  </a:lnTo>
                  <a:lnTo>
                    <a:pt x="220823" y="3666989"/>
                  </a:lnTo>
                  <a:lnTo>
                    <a:pt x="202744" y="3622261"/>
                  </a:lnTo>
                  <a:lnTo>
                    <a:pt x="185375" y="3577045"/>
                  </a:lnTo>
                  <a:lnTo>
                    <a:pt x="168724" y="3531353"/>
                  </a:lnTo>
                  <a:lnTo>
                    <a:pt x="152800" y="3485194"/>
                  </a:lnTo>
                  <a:lnTo>
                    <a:pt x="137611" y="3438579"/>
                  </a:lnTo>
                  <a:lnTo>
                    <a:pt x="123167" y="3391519"/>
                  </a:lnTo>
                  <a:lnTo>
                    <a:pt x="109476" y="3344025"/>
                  </a:lnTo>
                  <a:lnTo>
                    <a:pt x="96548" y="3296107"/>
                  </a:lnTo>
                  <a:lnTo>
                    <a:pt x="84390" y="3247775"/>
                  </a:lnTo>
                  <a:lnTo>
                    <a:pt x="73011" y="3199041"/>
                  </a:lnTo>
                  <a:lnTo>
                    <a:pt x="62420" y="3149914"/>
                  </a:lnTo>
                  <a:lnTo>
                    <a:pt x="52627" y="3100405"/>
                  </a:lnTo>
                  <a:lnTo>
                    <a:pt x="43639" y="3050526"/>
                  </a:lnTo>
                  <a:lnTo>
                    <a:pt x="35466" y="3000286"/>
                  </a:lnTo>
                  <a:lnTo>
                    <a:pt x="28115" y="2949696"/>
                  </a:lnTo>
                  <a:lnTo>
                    <a:pt x="21597" y="2898767"/>
                  </a:lnTo>
                  <a:lnTo>
                    <a:pt x="15920" y="2847509"/>
                  </a:lnTo>
                  <a:lnTo>
                    <a:pt x="11092" y="2795933"/>
                  </a:lnTo>
                  <a:lnTo>
                    <a:pt x="7122" y="2744049"/>
                  </a:lnTo>
                  <a:lnTo>
                    <a:pt x="4019" y="2691868"/>
                  </a:lnTo>
                  <a:lnTo>
                    <a:pt x="1792" y="2639401"/>
                  </a:lnTo>
                  <a:lnTo>
                    <a:pt x="449" y="2586658"/>
                  </a:lnTo>
                  <a:lnTo>
                    <a:pt x="0" y="253364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60805" y="1882266"/>
            <a:ext cx="27012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Petugas kesehatan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melakukan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anamnesa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untuk  melihat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kondisi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kesehatan 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dan mengidentifikasi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kondisi  penyerta (komorbid)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serta  melakukan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pemeriksaan fisik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sederhana.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3665" y="4077461"/>
            <a:ext cx="265493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Pemeriksaan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meliputi suhu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tubuh,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tekanan darah,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Gula 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Darah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Sewaktu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dan Indeks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Massa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Tubuh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(IMT). Skrining 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dilakukan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dengan 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menggunakan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aplikasi 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Pcare 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Vaksinasi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28816" y="38100"/>
            <a:ext cx="4074795" cy="1202055"/>
            <a:chOff x="6528816" y="38100"/>
            <a:chExt cx="4074795" cy="1202055"/>
          </a:xfrm>
        </p:grpSpPr>
        <p:sp>
          <p:nvSpPr>
            <p:cNvPr id="3" name="object 3"/>
            <p:cNvSpPr/>
            <p:nvPr/>
          </p:nvSpPr>
          <p:spPr>
            <a:xfrm>
              <a:off x="6528816" y="38100"/>
              <a:ext cx="2257805" cy="12016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9496" y="38100"/>
              <a:ext cx="2443733" cy="1201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90766" y="215011"/>
            <a:ext cx="3356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Format</a:t>
            </a:r>
            <a:r>
              <a:rPr sz="4000" spc="-45" dirty="0"/>
              <a:t> </a:t>
            </a:r>
            <a:r>
              <a:rPr sz="4000" spc="-5" dirty="0"/>
              <a:t>Skrining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115823" y="121920"/>
            <a:ext cx="5918200" cy="6637020"/>
            <a:chOff x="115823" y="121920"/>
            <a:chExt cx="5918200" cy="6637020"/>
          </a:xfrm>
        </p:grpSpPr>
        <p:sp>
          <p:nvSpPr>
            <p:cNvPr id="7" name="object 7"/>
            <p:cNvSpPr/>
            <p:nvPr/>
          </p:nvSpPr>
          <p:spPr>
            <a:xfrm>
              <a:off x="124967" y="131062"/>
              <a:ext cx="5899404" cy="66187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395" y="126492"/>
              <a:ext cx="5908675" cy="6628130"/>
            </a:xfrm>
            <a:custGeom>
              <a:avLst/>
              <a:gdLst/>
              <a:ahLst/>
              <a:cxnLst/>
              <a:rect l="l" t="t" r="r" b="b"/>
              <a:pathLst>
                <a:path w="5908675" h="6628130">
                  <a:moveTo>
                    <a:pt x="0" y="6627876"/>
                  </a:moveTo>
                  <a:lnTo>
                    <a:pt x="5908548" y="6627876"/>
                  </a:lnTo>
                  <a:lnTo>
                    <a:pt x="5908548" y="0"/>
                  </a:lnTo>
                  <a:lnTo>
                    <a:pt x="0" y="0"/>
                  </a:lnTo>
                  <a:lnTo>
                    <a:pt x="0" y="6627876"/>
                  </a:lnTo>
                  <a:close/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286500" y="1359408"/>
            <a:ext cx="5234940" cy="4139565"/>
          </a:xfrm>
          <a:custGeom>
            <a:avLst/>
            <a:gdLst/>
            <a:ahLst/>
            <a:cxnLst/>
            <a:rect l="l" t="t" r="r" b="b"/>
            <a:pathLst>
              <a:path w="5234940" h="4139565">
                <a:moveTo>
                  <a:pt x="5234940" y="0"/>
                </a:moveTo>
                <a:lnTo>
                  <a:pt x="0" y="0"/>
                </a:lnTo>
                <a:lnTo>
                  <a:pt x="0" y="4139184"/>
                </a:lnTo>
                <a:lnTo>
                  <a:pt x="5234940" y="4139184"/>
                </a:lnTo>
                <a:lnTo>
                  <a:pt x="523494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86500" y="1359408"/>
            <a:ext cx="5234940" cy="4139565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95"/>
              </a:spcBef>
            </a:pPr>
            <a:r>
              <a:rPr sz="1800" b="1" spc="-5" dirty="0">
                <a:latin typeface="Carlito"/>
                <a:cs typeface="Carlito"/>
              </a:rPr>
              <a:t>KETERANGAN:</a:t>
            </a:r>
            <a:endParaRPr sz="1800">
              <a:latin typeface="Carlito"/>
              <a:cs typeface="Carlito"/>
            </a:endParaRPr>
          </a:p>
          <a:p>
            <a:pPr marL="378460" marR="209550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79095" algn="l"/>
              </a:tabLst>
            </a:pPr>
            <a:r>
              <a:rPr sz="1800" spc="-15" dirty="0">
                <a:latin typeface="Carlito"/>
                <a:cs typeface="Carlito"/>
              </a:rPr>
              <a:t>Jika </a:t>
            </a:r>
            <a:r>
              <a:rPr sz="1800" spc="-10" dirty="0">
                <a:latin typeface="Carlito"/>
                <a:cs typeface="Carlito"/>
              </a:rPr>
              <a:t>terdapat jawaban </a:t>
            </a:r>
            <a:r>
              <a:rPr sz="1800" b="1" spc="-60" dirty="0">
                <a:latin typeface="Carlito"/>
                <a:cs typeface="Carlito"/>
              </a:rPr>
              <a:t>Ya </a:t>
            </a:r>
            <a:r>
              <a:rPr sz="1800" spc="-5" dirty="0">
                <a:latin typeface="Carlito"/>
                <a:cs typeface="Carlito"/>
              </a:rPr>
              <a:t>pada </a:t>
            </a:r>
            <a:r>
              <a:rPr sz="1800" dirty="0">
                <a:latin typeface="Carlito"/>
                <a:cs typeface="Carlito"/>
              </a:rPr>
              <a:t>salah </a:t>
            </a:r>
            <a:r>
              <a:rPr sz="1800" spc="-5" dirty="0">
                <a:latin typeface="Carlito"/>
                <a:cs typeface="Carlito"/>
              </a:rPr>
              <a:t>satu  </a:t>
            </a:r>
            <a:r>
              <a:rPr sz="1800" spc="-10" dirty="0">
                <a:latin typeface="Carlito"/>
                <a:cs typeface="Carlito"/>
              </a:rPr>
              <a:t>pertanyaan </a:t>
            </a:r>
            <a:r>
              <a:rPr sz="1800" spc="-5" dirty="0">
                <a:latin typeface="Carlito"/>
                <a:cs typeface="Carlito"/>
              </a:rPr>
              <a:t>nomor </a:t>
            </a:r>
            <a:r>
              <a:rPr sz="1800" dirty="0">
                <a:latin typeface="Carlito"/>
                <a:cs typeface="Carlito"/>
              </a:rPr>
              <a:t>1-4, </a:t>
            </a:r>
            <a:r>
              <a:rPr sz="1800" spc="-10" dirty="0">
                <a:latin typeface="Carlito"/>
                <a:cs typeface="Carlito"/>
              </a:rPr>
              <a:t>maka </a:t>
            </a:r>
            <a:r>
              <a:rPr sz="1800" spc="-5" dirty="0">
                <a:latin typeface="Carlito"/>
                <a:cs typeface="Carlito"/>
              </a:rPr>
              <a:t>pemberian </a:t>
            </a:r>
            <a:r>
              <a:rPr sz="1800" spc="-10" dirty="0">
                <a:latin typeface="Carlito"/>
                <a:cs typeface="Carlito"/>
              </a:rPr>
              <a:t>vaksinasi  </a:t>
            </a:r>
            <a:r>
              <a:rPr sz="1800" spc="-5" dirty="0">
                <a:latin typeface="Carlito"/>
                <a:cs typeface="Carlito"/>
              </a:rPr>
              <a:t>ditunda</a:t>
            </a:r>
            <a:endParaRPr sz="1800">
              <a:latin typeface="Carlito"/>
              <a:cs typeface="Carlito"/>
            </a:endParaRPr>
          </a:p>
          <a:p>
            <a:pPr marL="378460" marR="93980" indent="-287020">
              <a:lnSpc>
                <a:spcPct val="100000"/>
              </a:lnSpc>
              <a:buFont typeface="Wingdings"/>
              <a:buChar char=""/>
              <a:tabLst>
                <a:tab pos="379095" algn="l"/>
              </a:tabLst>
            </a:pPr>
            <a:r>
              <a:rPr sz="1800" spc="-15" dirty="0">
                <a:latin typeface="Carlito"/>
                <a:cs typeface="Carlito"/>
              </a:rPr>
              <a:t>Jika </a:t>
            </a:r>
            <a:r>
              <a:rPr sz="1800" spc="-10" dirty="0">
                <a:latin typeface="Carlito"/>
                <a:cs typeface="Carlito"/>
              </a:rPr>
              <a:t>terdapat jawaban </a:t>
            </a:r>
            <a:r>
              <a:rPr sz="1800" b="1" spc="-60" dirty="0">
                <a:latin typeface="Carlito"/>
                <a:cs typeface="Carlito"/>
              </a:rPr>
              <a:t>Ya </a:t>
            </a:r>
            <a:r>
              <a:rPr sz="1800" spc="-5" dirty="0">
                <a:latin typeface="Carlito"/>
                <a:cs typeface="Carlito"/>
              </a:rPr>
              <a:t>pada </a:t>
            </a:r>
            <a:r>
              <a:rPr sz="1800" dirty="0">
                <a:latin typeface="Carlito"/>
                <a:cs typeface="Carlito"/>
              </a:rPr>
              <a:t>salah </a:t>
            </a:r>
            <a:r>
              <a:rPr sz="1800" spc="-5" dirty="0">
                <a:latin typeface="Carlito"/>
                <a:cs typeface="Carlito"/>
              </a:rPr>
              <a:t>satu  </a:t>
            </a:r>
            <a:r>
              <a:rPr sz="1800" spc="-10" dirty="0">
                <a:latin typeface="Carlito"/>
                <a:cs typeface="Carlito"/>
              </a:rPr>
              <a:t>pertanyaan </a:t>
            </a:r>
            <a:r>
              <a:rPr sz="1800" spc="-5" dirty="0">
                <a:latin typeface="Carlito"/>
                <a:cs typeface="Carlito"/>
              </a:rPr>
              <a:t>nomor </a:t>
            </a:r>
            <a:r>
              <a:rPr sz="1800" dirty="0">
                <a:latin typeface="Carlito"/>
                <a:cs typeface="Carlito"/>
              </a:rPr>
              <a:t>5-11, </a:t>
            </a:r>
            <a:r>
              <a:rPr sz="1800" spc="-10" dirty="0">
                <a:latin typeface="Carlito"/>
                <a:cs typeface="Carlito"/>
              </a:rPr>
              <a:t>maka </a:t>
            </a:r>
            <a:r>
              <a:rPr sz="1800" spc="-5" dirty="0">
                <a:latin typeface="Carlito"/>
                <a:cs typeface="Carlito"/>
              </a:rPr>
              <a:t>pemberian </a:t>
            </a:r>
            <a:r>
              <a:rPr sz="1800" spc="-10" dirty="0">
                <a:latin typeface="Carlito"/>
                <a:cs typeface="Carlito"/>
              </a:rPr>
              <a:t>vaksinasi  </a:t>
            </a:r>
            <a:r>
              <a:rPr sz="1800" spc="-5" dirty="0">
                <a:latin typeface="Carlito"/>
                <a:cs typeface="Carlito"/>
              </a:rPr>
              <a:t>tidak</a:t>
            </a:r>
            <a:r>
              <a:rPr sz="1800" spc="-10" dirty="0">
                <a:latin typeface="Carlito"/>
                <a:cs typeface="Carlito"/>
              </a:rPr>
              <a:t> dilakukan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rlito"/>
              <a:cs typeface="Carlito"/>
            </a:endParaRPr>
          </a:p>
          <a:p>
            <a:pPr marL="92075">
              <a:lnSpc>
                <a:spcPct val="100000"/>
              </a:lnSpc>
            </a:pPr>
            <a:r>
              <a:rPr sz="1800" b="1" spc="-10" dirty="0">
                <a:latin typeface="Carlito"/>
                <a:cs typeface="Carlito"/>
              </a:rPr>
              <a:t>Kesimpulan:</a:t>
            </a:r>
            <a:endParaRPr sz="1800">
              <a:latin typeface="Carlito"/>
              <a:cs typeface="Carlito"/>
            </a:endParaRPr>
          </a:p>
          <a:p>
            <a:pPr marL="1006475">
              <a:lnSpc>
                <a:spcPct val="100000"/>
              </a:lnSpc>
              <a:spcBef>
                <a:spcPts val="755"/>
              </a:spcBef>
            </a:pPr>
            <a:r>
              <a:rPr sz="1800" spc="-5" dirty="0">
                <a:latin typeface="Carlito"/>
                <a:cs typeface="Carlito"/>
              </a:rPr>
              <a:t>Dapat </a:t>
            </a:r>
            <a:r>
              <a:rPr sz="1800" spc="-10" dirty="0">
                <a:latin typeface="Carlito"/>
                <a:cs typeface="Carlito"/>
              </a:rPr>
              <a:t>diberikan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vaksinasi</a:t>
            </a:r>
            <a:endParaRPr sz="1800">
              <a:latin typeface="Carlito"/>
              <a:cs typeface="Carlito"/>
            </a:endParaRPr>
          </a:p>
          <a:p>
            <a:pPr marL="1006475" marR="2609215">
              <a:lnSpc>
                <a:spcPct val="150000"/>
              </a:lnSpc>
              <a:spcBef>
                <a:spcPts val="5"/>
              </a:spcBef>
            </a:pPr>
            <a:r>
              <a:rPr sz="1800" spc="-15" dirty="0">
                <a:latin typeface="Carlito"/>
                <a:cs typeface="Carlito"/>
              </a:rPr>
              <a:t>Vaksinasi</a:t>
            </a:r>
            <a:r>
              <a:rPr sz="1800" spc="-10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ditunda  Tidak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diberikan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19671" y="4160520"/>
            <a:ext cx="388620" cy="1104900"/>
            <a:chOff x="6519671" y="4160520"/>
            <a:chExt cx="388620" cy="1104900"/>
          </a:xfrm>
        </p:grpSpPr>
        <p:sp>
          <p:nvSpPr>
            <p:cNvPr id="12" name="object 12"/>
            <p:cNvSpPr/>
            <p:nvPr/>
          </p:nvSpPr>
          <p:spPr>
            <a:xfrm>
              <a:off x="6525767" y="4166616"/>
              <a:ext cx="376555" cy="287020"/>
            </a:xfrm>
            <a:custGeom>
              <a:avLst/>
              <a:gdLst/>
              <a:ahLst/>
              <a:cxnLst/>
              <a:rect l="l" t="t" r="r" b="b"/>
              <a:pathLst>
                <a:path w="376554" h="287020">
                  <a:moveTo>
                    <a:pt x="376427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376427" y="286512"/>
                  </a:lnTo>
                  <a:lnTo>
                    <a:pt x="376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25767" y="4166616"/>
              <a:ext cx="376555" cy="287020"/>
            </a:xfrm>
            <a:custGeom>
              <a:avLst/>
              <a:gdLst/>
              <a:ahLst/>
              <a:cxnLst/>
              <a:rect l="l" t="t" r="r" b="b"/>
              <a:pathLst>
                <a:path w="376554" h="287020">
                  <a:moveTo>
                    <a:pt x="0" y="286512"/>
                  </a:moveTo>
                  <a:lnTo>
                    <a:pt x="376427" y="286512"/>
                  </a:lnTo>
                  <a:lnTo>
                    <a:pt x="376427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25767" y="4578096"/>
              <a:ext cx="376555" cy="288290"/>
            </a:xfrm>
            <a:custGeom>
              <a:avLst/>
              <a:gdLst/>
              <a:ahLst/>
              <a:cxnLst/>
              <a:rect l="l" t="t" r="r" b="b"/>
              <a:pathLst>
                <a:path w="376554" h="288289">
                  <a:moveTo>
                    <a:pt x="376427" y="0"/>
                  </a:moveTo>
                  <a:lnTo>
                    <a:pt x="0" y="0"/>
                  </a:lnTo>
                  <a:lnTo>
                    <a:pt x="0" y="288035"/>
                  </a:lnTo>
                  <a:lnTo>
                    <a:pt x="376427" y="288035"/>
                  </a:lnTo>
                  <a:lnTo>
                    <a:pt x="376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25767" y="4578096"/>
              <a:ext cx="376555" cy="288290"/>
            </a:xfrm>
            <a:custGeom>
              <a:avLst/>
              <a:gdLst/>
              <a:ahLst/>
              <a:cxnLst/>
              <a:rect l="l" t="t" r="r" b="b"/>
              <a:pathLst>
                <a:path w="376554" h="288289">
                  <a:moveTo>
                    <a:pt x="0" y="288035"/>
                  </a:moveTo>
                  <a:lnTo>
                    <a:pt x="376427" y="288035"/>
                  </a:lnTo>
                  <a:lnTo>
                    <a:pt x="376427" y="0"/>
                  </a:lnTo>
                  <a:lnTo>
                    <a:pt x="0" y="0"/>
                  </a:lnTo>
                  <a:lnTo>
                    <a:pt x="0" y="28803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25767" y="4974336"/>
              <a:ext cx="376555" cy="285115"/>
            </a:xfrm>
            <a:custGeom>
              <a:avLst/>
              <a:gdLst/>
              <a:ahLst/>
              <a:cxnLst/>
              <a:rect l="l" t="t" r="r" b="b"/>
              <a:pathLst>
                <a:path w="376554" h="285114">
                  <a:moveTo>
                    <a:pt x="376427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376427" y="284988"/>
                  </a:lnTo>
                  <a:lnTo>
                    <a:pt x="376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5767" y="4974336"/>
              <a:ext cx="376555" cy="285115"/>
            </a:xfrm>
            <a:custGeom>
              <a:avLst/>
              <a:gdLst/>
              <a:ahLst/>
              <a:cxnLst/>
              <a:rect l="l" t="t" r="r" b="b"/>
              <a:pathLst>
                <a:path w="376554" h="285114">
                  <a:moveTo>
                    <a:pt x="0" y="284988"/>
                  </a:moveTo>
                  <a:lnTo>
                    <a:pt x="376427" y="284988"/>
                  </a:lnTo>
                  <a:lnTo>
                    <a:pt x="376427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86500" y="5689091"/>
            <a:ext cx="5234940" cy="966469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11874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Skrining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dilakukan menggunakan aplikasi</a:t>
            </a:r>
            <a:r>
              <a:rPr sz="20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PCare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79" y="38100"/>
            <a:ext cx="7532370" cy="1201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9814" y="215011"/>
            <a:ext cx="6815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Skrining di </a:t>
            </a:r>
            <a:r>
              <a:rPr sz="4000" spc="-10" dirty="0"/>
              <a:t>Meja </a:t>
            </a:r>
            <a:r>
              <a:rPr sz="4000" spc="-5" dirty="0"/>
              <a:t>2 </a:t>
            </a:r>
            <a:r>
              <a:rPr sz="4000" spc="-15" dirty="0"/>
              <a:t>dengan</a:t>
            </a:r>
            <a:r>
              <a:rPr sz="4000" spc="40" dirty="0"/>
              <a:t> </a:t>
            </a:r>
            <a:r>
              <a:rPr sz="4000" spc="-20" dirty="0"/>
              <a:t>PCare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04965" y="1249489"/>
            <a:ext cx="11982450" cy="2975610"/>
            <a:chOff x="104965" y="1249489"/>
            <a:chExt cx="11982450" cy="2975610"/>
          </a:xfrm>
        </p:grpSpPr>
        <p:sp>
          <p:nvSpPr>
            <p:cNvPr id="5" name="object 5"/>
            <p:cNvSpPr/>
            <p:nvPr/>
          </p:nvSpPr>
          <p:spPr>
            <a:xfrm>
              <a:off x="114300" y="1258824"/>
              <a:ext cx="5981700" cy="2494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728" y="1254252"/>
              <a:ext cx="5991225" cy="2504440"/>
            </a:xfrm>
            <a:custGeom>
              <a:avLst/>
              <a:gdLst/>
              <a:ahLst/>
              <a:cxnLst/>
              <a:rect l="l" t="t" r="r" b="b"/>
              <a:pathLst>
                <a:path w="5991225" h="2504440">
                  <a:moveTo>
                    <a:pt x="0" y="2503932"/>
                  </a:moveTo>
                  <a:lnTo>
                    <a:pt x="5990844" y="2503932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25039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73724" y="1258824"/>
              <a:ext cx="5903976" cy="29565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9151" y="1254252"/>
              <a:ext cx="5913120" cy="2966085"/>
            </a:xfrm>
            <a:custGeom>
              <a:avLst/>
              <a:gdLst/>
              <a:ahLst/>
              <a:cxnLst/>
              <a:rect l="l" t="t" r="r" b="b"/>
              <a:pathLst>
                <a:path w="5913120" h="2966085">
                  <a:moveTo>
                    <a:pt x="0" y="2965704"/>
                  </a:moveTo>
                  <a:lnTo>
                    <a:pt x="5913120" y="2965704"/>
                  </a:lnTo>
                  <a:lnTo>
                    <a:pt x="5913120" y="0"/>
                  </a:lnTo>
                  <a:lnTo>
                    <a:pt x="0" y="0"/>
                  </a:lnTo>
                  <a:lnTo>
                    <a:pt x="0" y="29657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86500" y="2798064"/>
            <a:ext cx="5678805" cy="6908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latin typeface="Carlito"/>
                <a:cs typeface="Carlito"/>
              </a:rPr>
              <a:t>Berubah </a:t>
            </a:r>
            <a:r>
              <a:rPr sz="1800" spc="-5" dirty="0">
                <a:latin typeface="Carlito"/>
                <a:cs typeface="Carlito"/>
              </a:rPr>
              <a:t>menjadi halaman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skrining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spc="15" dirty="0">
                <a:latin typeface="Aegean"/>
                <a:cs typeface="Aegean"/>
              </a:rPr>
              <a:t>Jika </a:t>
            </a:r>
            <a:r>
              <a:rPr sz="1800" spc="-125" dirty="0">
                <a:latin typeface="Aegean"/>
                <a:cs typeface="Aegean"/>
              </a:rPr>
              <a:t>data </a:t>
            </a:r>
            <a:r>
              <a:rPr sz="1800" spc="-85" dirty="0">
                <a:latin typeface="Aegean"/>
                <a:cs typeface="Aegean"/>
              </a:rPr>
              <a:t>sasaran </a:t>
            </a:r>
            <a:r>
              <a:rPr sz="1800" spc="114" dirty="0">
                <a:latin typeface="Aegean"/>
                <a:cs typeface="Aegean"/>
              </a:rPr>
              <a:t>belum </a:t>
            </a:r>
            <a:r>
              <a:rPr sz="1800" spc="20" dirty="0">
                <a:latin typeface="Aegean"/>
                <a:cs typeface="Aegean"/>
              </a:rPr>
              <a:t>mucul, </a:t>
            </a:r>
            <a:r>
              <a:rPr sz="1800" spc="-30" dirty="0">
                <a:latin typeface="Aegean"/>
                <a:cs typeface="Aegean"/>
              </a:rPr>
              <a:t>klik</a:t>
            </a:r>
            <a:r>
              <a:rPr sz="1800" spc="-185" dirty="0">
                <a:latin typeface="Aegean"/>
                <a:cs typeface="Aegean"/>
              </a:rPr>
              <a:t> </a:t>
            </a:r>
            <a:r>
              <a:rPr sz="1800" spc="5" dirty="0">
                <a:latin typeface="Aegean"/>
                <a:cs typeface="Aegean"/>
              </a:rPr>
              <a:t>“</a:t>
            </a:r>
            <a:r>
              <a:rPr sz="1800" b="1" spc="5" dirty="0">
                <a:latin typeface="Carlito"/>
                <a:cs typeface="Carlito"/>
              </a:rPr>
              <a:t>refresh</a:t>
            </a:r>
            <a:r>
              <a:rPr sz="1800" spc="5" dirty="0">
                <a:latin typeface="Aegean"/>
                <a:cs typeface="Aegean"/>
              </a:rPr>
              <a:t>”</a:t>
            </a:r>
            <a:endParaRPr sz="1800">
              <a:latin typeface="Aegean"/>
              <a:cs typeface="Aege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67984" y="2148839"/>
            <a:ext cx="6119495" cy="4535805"/>
            <a:chOff x="5967984" y="2148839"/>
            <a:chExt cx="6119495" cy="4535805"/>
          </a:xfrm>
        </p:grpSpPr>
        <p:sp>
          <p:nvSpPr>
            <p:cNvPr id="11" name="object 11"/>
            <p:cNvSpPr/>
            <p:nvPr/>
          </p:nvSpPr>
          <p:spPr>
            <a:xfrm>
              <a:off x="10979658" y="2414777"/>
              <a:ext cx="949960" cy="346075"/>
            </a:xfrm>
            <a:custGeom>
              <a:avLst/>
              <a:gdLst/>
              <a:ahLst/>
              <a:cxnLst/>
              <a:rect l="l" t="t" r="r" b="b"/>
              <a:pathLst>
                <a:path w="949959" h="346075">
                  <a:moveTo>
                    <a:pt x="0" y="345948"/>
                  </a:moveTo>
                  <a:lnTo>
                    <a:pt x="949451" y="345948"/>
                  </a:lnTo>
                  <a:lnTo>
                    <a:pt x="949451" y="0"/>
                  </a:lnTo>
                  <a:lnTo>
                    <a:pt x="0" y="0"/>
                  </a:lnTo>
                  <a:lnTo>
                    <a:pt x="0" y="3459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67984" y="2148839"/>
              <a:ext cx="334010" cy="611505"/>
            </a:xfrm>
            <a:custGeom>
              <a:avLst/>
              <a:gdLst/>
              <a:ahLst/>
              <a:cxnLst/>
              <a:rect l="l" t="t" r="r" b="b"/>
              <a:pathLst>
                <a:path w="334010" h="611505">
                  <a:moveTo>
                    <a:pt x="166877" y="0"/>
                  </a:moveTo>
                  <a:lnTo>
                    <a:pt x="166877" y="152781"/>
                  </a:lnTo>
                  <a:lnTo>
                    <a:pt x="0" y="152781"/>
                  </a:lnTo>
                  <a:lnTo>
                    <a:pt x="0" y="458343"/>
                  </a:lnTo>
                  <a:lnTo>
                    <a:pt x="166877" y="458343"/>
                  </a:lnTo>
                  <a:lnTo>
                    <a:pt x="166877" y="611124"/>
                  </a:lnTo>
                  <a:lnTo>
                    <a:pt x="333755" y="305562"/>
                  </a:lnTo>
                  <a:lnTo>
                    <a:pt x="16687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73724" y="4317491"/>
              <a:ext cx="5903976" cy="23576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69152" y="4312919"/>
              <a:ext cx="5913120" cy="2367280"/>
            </a:xfrm>
            <a:custGeom>
              <a:avLst/>
              <a:gdLst/>
              <a:ahLst/>
              <a:cxnLst/>
              <a:rect l="l" t="t" r="r" b="b"/>
              <a:pathLst>
                <a:path w="5913120" h="2367279">
                  <a:moveTo>
                    <a:pt x="0" y="2366772"/>
                  </a:moveTo>
                  <a:lnTo>
                    <a:pt x="5913120" y="2366772"/>
                  </a:lnTo>
                  <a:lnTo>
                    <a:pt x="5913120" y="0"/>
                  </a:lnTo>
                  <a:lnTo>
                    <a:pt x="0" y="0"/>
                  </a:lnTo>
                  <a:lnTo>
                    <a:pt x="0" y="23667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77755" y="4093463"/>
              <a:ext cx="611505" cy="335280"/>
            </a:xfrm>
            <a:custGeom>
              <a:avLst/>
              <a:gdLst/>
              <a:ahLst/>
              <a:cxnLst/>
              <a:rect l="l" t="t" r="r" b="b"/>
              <a:pathLst>
                <a:path w="611504" h="335279">
                  <a:moveTo>
                    <a:pt x="458343" y="0"/>
                  </a:moveTo>
                  <a:lnTo>
                    <a:pt x="152780" y="0"/>
                  </a:lnTo>
                  <a:lnTo>
                    <a:pt x="152780" y="167640"/>
                  </a:lnTo>
                  <a:lnTo>
                    <a:pt x="0" y="167640"/>
                  </a:lnTo>
                  <a:lnTo>
                    <a:pt x="305562" y="335280"/>
                  </a:lnTo>
                  <a:lnTo>
                    <a:pt x="611124" y="167640"/>
                  </a:lnTo>
                  <a:lnTo>
                    <a:pt x="458343" y="167640"/>
                  </a:lnTo>
                  <a:lnTo>
                    <a:pt x="45834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93581" y="4827523"/>
            <a:ext cx="2501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Klik no </a:t>
            </a:r>
            <a:r>
              <a:rPr sz="1800" spc="-20" dirty="0">
                <a:latin typeface="Carlito"/>
                <a:cs typeface="Carlito"/>
              </a:rPr>
              <a:t>tiket </a:t>
            </a:r>
            <a:r>
              <a:rPr sz="1800" spc="-10" dirty="0">
                <a:latin typeface="Carlito"/>
                <a:cs typeface="Carlito"/>
              </a:rPr>
              <a:t>sasaran yang  </a:t>
            </a:r>
            <a:r>
              <a:rPr sz="1800" spc="-5" dirty="0">
                <a:latin typeface="Carlito"/>
                <a:cs typeface="Carlito"/>
              </a:rPr>
              <a:t>sudah </a:t>
            </a:r>
            <a:r>
              <a:rPr sz="1800" spc="-10" dirty="0">
                <a:latin typeface="Carlito"/>
                <a:cs typeface="Carlito"/>
              </a:rPr>
              <a:t>registrasi,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kemudian  </a:t>
            </a:r>
            <a:r>
              <a:rPr sz="1800" spc="-5" dirty="0">
                <a:latin typeface="Carlito"/>
                <a:cs typeface="Carlito"/>
              </a:rPr>
              <a:t>klik </a:t>
            </a:r>
            <a:r>
              <a:rPr sz="1800" spc="-10" dirty="0">
                <a:latin typeface="Carlito"/>
                <a:cs typeface="Carlito"/>
              </a:rPr>
              <a:t>tombol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skrining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12264" y="3787138"/>
            <a:ext cx="4150360" cy="2956560"/>
            <a:chOff x="2112264" y="3787138"/>
            <a:chExt cx="4150360" cy="2956560"/>
          </a:xfrm>
        </p:grpSpPr>
        <p:sp>
          <p:nvSpPr>
            <p:cNvPr id="18" name="object 18"/>
            <p:cNvSpPr/>
            <p:nvPr/>
          </p:nvSpPr>
          <p:spPr>
            <a:xfrm>
              <a:off x="2112264" y="3787138"/>
              <a:ext cx="4020312" cy="2956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29884" y="4407407"/>
              <a:ext cx="332740" cy="611505"/>
            </a:xfrm>
            <a:custGeom>
              <a:avLst/>
              <a:gdLst/>
              <a:ahLst/>
              <a:cxnLst/>
              <a:rect l="l" t="t" r="r" b="b"/>
              <a:pathLst>
                <a:path w="332739" h="611504">
                  <a:moveTo>
                    <a:pt x="166115" y="0"/>
                  </a:moveTo>
                  <a:lnTo>
                    <a:pt x="0" y="305562"/>
                  </a:lnTo>
                  <a:lnTo>
                    <a:pt x="166115" y="611124"/>
                  </a:lnTo>
                  <a:lnTo>
                    <a:pt x="166115" y="458343"/>
                  </a:lnTo>
                  <a:lnTo>
                    <a:pt x="332231" y="458343"/>
                  </a:lnTo>
                  <a:lnTo>
                    <a:pt x="332231" y="152781"/>
                  </a:lnTo>
                  <a:lnTo>
                    <a:pt x="166115" y="152781"/>
                  </a:lnTo>
                  <a:lnTo>
                    <a:pt x="1661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525267" y="4229100"/>
            <a:ext cx="2699385" cy="7848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3505" rIns="0" bIns="0" rtlCol="0">
            <a:spAutoFit/>
          </a:bodyPr>
          <a:lstStyle/>
          <a:p>
            <a:pPr marL="100330" marR="94615" indent="298450">
              <a:lnSpc>
                <a:spcPct val="100000"/>
              </a:lnSpc>
              <a:spcBef>
                <a:spcPts val="815"/>
              </a:spcBef>
            </a:pPr>
            <a:r>
              <a:rPr sz="1800" spc="-5" dirty="0">
                <a:latin typeface="Carlito"/>
                <a:cs typeface="Carlito"/>
              </a:rPr>
              <a:t>Mucul </a:t>
            </a:r>
            <a:r>
              <a:rPr sz="1800" spc="-10" dirty="0">
                <a:latin typeface="Carlito"/>
                <a:cs typeface="Carlito"/>
              </a:rPr>
              <a:t>Form skrining  </a:t>
            </a:r>
            <a:r>
              <a:rPr sz="1800" dirty="0">
                <a:latin typeface="Carlito"/>
                <a:cs typeface="Carlito"/>
              </a:rPr>
              <a:t>sesuai </a:t>
            </a:r>
            <a:r>
              <a:rPr sz="1800" spc="-15" dirty="0">
                <a:latin typeface="Carlito"/>
                <a:cs typeface="Carlito"/>
              </a:rPr>
              <a:t>format </a:t>
            </a:r>
            <a:r>
              <a:rPr sz="1800" spc="-5" dirty="0">
                <a:latin typeface="Carlito"/>
                <a:cs typeface="Carlito"/>
              </a:rPr>
              <a:t>dalam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Juknis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5155" y="5061203"/>
            <a:ext cx="2921635" cy="1658620"/>
            <a:chOff x="105155" y="5061203"/>
            <a:chExt cx="2921635" cy="1658620"/>
          </a:xfrm>
        </p:grpSpPr>
        <p:sp>
          <p:nvSpPr>
            <p:cNvPr id="22" name="object 22"/>
            <p:cNvSpPr/>
            <p:nvPr/>
          </p:nvSpPr>
          <p:spPr>
            <a:xfrm>
              <a:off x="114299" y="5070347"/>
              <a:ext cx="2795016" cy="16139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9727" y="5065775"/>
              <a:ext cx="2804160" cy="1623060"/>
            </a:xfrm>
            <a:custGeom>
              <a:avLst/>
              <a:gdLst/>
              <a:ahLst/>
              <a:cxnLst/>
              <a:rect l="l" t="t" r="r" b="b"/>
              <a:pathLst>
                <a:path w="2804160" h="1623059">
                  <a:moveTo>
                    <a:pt x="0" y="1623060"/>
                  </a:moveTo>
                  <a:lnTo>
                    <a:pt x="2804160" y="1623060"/>
                  </a:lnTo>
                  <a:lnTo>
                    <a:pt x="2804160" y="0"/>
                  </a:lnTo>
                  <a:lnTo>
                    <a:pt x="0" y="0"/>
                  </a:lnTo>
                  <a:lnTo>
                    <a:pt x="0" y="16230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92907" y="6109715"/>
              <a:ext cx="334010" cy="609600"/>
            </a:xfrm>
            <a:custGeom>
              <a:avLst/>
              <a:gdLst/>
              <a:ahLst/>
              <a:cxnLst/>
              <a:rect l="l" t="t" r="r" b="b"/>
              <a:pathLst>
                <a:path w="334010" h="609600">
                  <a:moveTo>
                    <a:pt x="166878" y="0"/>
                  </a:moveTo>
                  <a:lnTo>
                    <a:pt x="0" y="304800"/>
                  </a:lnTo>
                  <a:lnTo>
                    <a:pt x="166878" y="609600"/>
                  </a:lnTo>
                  <a:lnTo>
                    <a:pt x="166878" y="457200"/>
                  </a:lnTo>
                  <a:lnTo>
                    <a:pt x="333756" y="457200"/>
                  </a:lnTo>
                  <a:lnTo>
                    <a:pt x="333756" y="152400"/>
                  </a:lnTo>
                  <a:lnTo>
                    <a:pt x="166878" y="152400"/>
                  </a:lnTo>
                  <a:lnTo>
                    <a:pt x="16687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83235" y="4434967"/>
            <a:ext cx="1421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kom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asi  Hasil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Skrining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11" y="38100"/>
            <a:ext cx="11910060" cy="2705100"/>
            <a:chOff x="96011" y="38100"/>
            <a:chExt cx="11910060" cy="2705100"/>
          </a:xfrm>
        </p:grpSpPr>
        <p:sp>
          <p:nvSpPr>
            <p:cNvPr id="3" name="object 3"/>
            <p:cNvSpPr/>
            <p:nvPr/>
          </p:nvSpPr>
          <p:spPr>
            <a:xfrm>
              <a:off x="96011" y="1231391"/>
              <a:ext cx="11910060" cy="1511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5976" y="38100"/>
              <a:ext cx="6756654" cy="1201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6910" y="215011"/>
            <a:ext cx="6040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Penggunaan </a:t>
            </a:r>
            <a:r>
              <a:rPr sz="4000" spc="-20" dirty="0"/>
              <a:t>PCare </a:t>
            </a:r>
            <a:r>
              <a:rPr sz="4000" spc="-5" dirty="0"/>
              <a:t>di Meja</a:t>
            </a:r>
            <a:r>
              <a:rPr sz="4000" spc="55" dirty="0"/>
              <a:t> </a:t>
            </a:r>
            <a:r>
              <a:rPr sz="4000" spc="-5" dirty="0"/>
              <a:t>4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1439" y="1226819"/>
            <a:ext cx="11919585" cy="15214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2280285">
              <a:lnSpc>
                <a:spcPct val="100000"/>
              </a:lnSpc>
            </a:pPr>
            <a:r>
              <a:rPr sz="1800" spc="90" dirty="0">
                <a:latin typeface="Aegean"/>
                <a:cs typeface="Aegean"/>
              </a:rPr>
              <a:t>Jenis</a:t>
            </a:r>
            <a:r>
              <a:rPr sz="1800" spc="-45" dirty="0">
                <a:latin typeface="Aegean"/>
                <a:cs typeface="Aegean"/>
              </a:rPr>
              <a:t> </a:t>
            </a:r>
            <a:r>
              <a:rPr sz="1800" spc="-5" dirty="0">
                <a:latin typeface="Aegean"/>
                <a:cs typeface="Aegean"/>
              </a:rPr>
              <a:t>user</a:t>
            </a:r>
            <a:r>
              <a:rPr sz="1800" spc="-45" dirty="0">
                <a:latin typeface="Aegean"/>
                <a:cs typeface="Aegean"/>
              </a:rPr>
              <a:t> </a:t>
            </a:r>
            <a:r>
              <a:rPr sz="1800" spc="60" dirty="0">
                <a:latin typeface="Aegean"/>
                <a:cs typeface="Aegean"/>
              </a:rPr>
              <a:t>diubah</a:t>
            </a:r>
            <a:r>
              <a:rPr sz="1800" spc="-30" dirty="0">
                <a:latin typeface="Aegean"/>
                <a:cs typeface="Aegean"/>
              </a:rPr>
              <a:t> </a:t>
            </a:r>
            <a:r>
              <a:rPr sz="1800" spc="140" dirty="0">
                <a:latin typeface="Aegean"/>
                <a:cs typeface="Aegean"/>
              </a:rPr>
              <a:t>menjadi</a:t>
            </a:r>
            <a:r>
              <a:rPr sz="1800" spc="-40" dirty="0">
                <a:latin typeface="Aegean"/>
                <a:cs typeface="Aegean"/>
              </a:rPr>
              <a:t> </a:t>
            </a:r>
            <a:r>
              <a:rPr sz="1800" dirty="0">
                <a:latin typeface="Aegean"/>
                <a:cs typeface="Aegean"/>
              </a:rPr>
              <a:t>“</a:t>
            </a:r>
            <a:r>
              <a:rPr sz="1800" b="1" dirty="0">
                <a:latin typeface="Carlito"/>
                <a:cs typeface="Carlito"/>
              </a:rPr>
              <a:t>Petugas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Vaksinas</a:t>
            </a:r>
            <a:r>
              <a:rPr sz="1800" spc="-10" dirty="0">
                <a:latin typeface="Aegean"/>
                <a:cs typeface="Aegean"/>
              </a:rPr>
              <a:t>i”,</a:t>
            </a:r>
            <a:r>
              <a:rPr sz="1800" spc="-75" dirty="0">
                <a:latin typeface="Aegean"/>
                <a:cs typeface="Aegean"/>
              </a:rPr>
              <a:t> </a:t>
            </a:r>
            <a:r>
              <a:rPr sz="1800" spc="-30" dirty="0">
                <a:latin typeface="Aegean"/>
                <a:cs typeface="Aegean"/>
              </a:rPr>
              <a:t>klik</a:t>
            </a:r>
            <a:r>
              <a:rPr sz="1800" spc="-35" dirty="0">
                <a:latin typeface="Aegean"/>
                <a:cs typeface="Aegean"/>
              </a:rPr>
              <a:t> </a:t>
            </a:r>
            <a:r>
              <a:rPr sz="1800" spc="55" dirty="0">
                <a:latin typeface="Aegean"/>
                <a:cs typeface="Aegean"/>
              </a:rPr>
              <a:t>ubah</a:t>
            </a:r>
            <a:r>
              <a:rPr sz="1800" spc="-40" dirty="0">
                <a:latin typeface="Aegean"/>
                <a:cs typeface="Aegean"/>
              </a:rPr>
              <a:t> </a:t>
            </a:r>
            <a:r>
              <a:rPr sz="1800" spc="-5" dirty="0">
                <a:latin typeface="Aegean"/>
                <a:cs typeface="Aegean"/>
              </a:rPr>
              <a:t>user</a:t>
            </a:r>
            <a:endParaRPr sz="1800">
              <a:latin typeface="Aegean"/>
              <a:cs typeface="Aege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88018" y="1745742"/>
            <a:ext cx="2569845" cy="957580"/>
          </a:xfrm>
          <a:custGeom>
            <a:avLst/>
            <a:gdLst/>
            <a:ahLst/>
            <a:cxnLst/>
            <a:rect l="l" t="t" r="r" b="b"/>
            <a:pathLst>
              <a:path w="2569845" h="957580">
                <a:moveTo>
                  <a:pt x="0" y="957072"/>
                </a:moveTo>
                <a:lnTo>
                  <a:pt x="2569464" y="957072"/>
                </a:lnTo>
                <a:lnTo>
                  <a:pt x="2569464" y="0"/>
                </a:lnTo>
                <a:lnTo>
                  <a:pt x="0" y="0"/>
                </a:lnTo>
                <a:lnTo>
                  <a:pt x="0" y="95707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6677" y="2800921"/>
            <a:ext cx="8942070" cy="3961765"/>
            <a:chOff x="86677" y="2800921"/>
            <a:chExt cx="8942070" cy="3961765"/>
          </a:xfrm>
        </p:grpSpPr>
        <p:sp>
          <p:nvSpPr>
            <p:cNvPr id="9" name="object 9"/>
            <p:cNvSpPr/>
            <p:nvPr/>
          </p:nvSpPr>
          <p:spPr>
            <a:xfrm>
              <a:off x="96011" y="2810254"/>
              <a:ext cx="8923020" cy="3942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439" y="2805683"/>
              <a:ext cx="8932545" cy="3952240"/>
            </a:xfrm>
            <a:custGeom>
              <a:avLst/>
              <a:gdLst/>
              <a:ahLst/>
              <a:cxnLst/>
              <a:rect l="l" t="t" r="r" b="b"/>
              <a:pathLst>
                <a:path w="8932545" h="3952240">
                  <a:moveTo>
                    <a:pt x="0" y="3951732"/>
                  </a:moveTo>
                  <a:lnTo>
                    <a:pt x="8932164" y="3951732"/>
                  </a:lnTo>
                  <a:lnTo>
                    <a:pt x="8932164" y="0"/>
                  </a:lnTo>
                  <a:lnTo>
                    <a:pt x="0" y="0"/>
                  </a:lnTo>
                  <a:lnTo>
                    <a:pt x="0" y="39517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68751" y="6143244"/>
            <a:ext cx="6026150" cy="610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209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229"/>
              </a:spcBef>
            </a:pPr>
            <a:r>
              <a:rPr sz="1600" b="1" spc="-10" dirty="0">
                <a:latin typeface="Carlito"/>
                <a:cs typeface="Carlito"/>
              </a:rPr>
              <a:t>Jika data sasaran </a:t>
            </a:r>
            <a:r>
              <a:rPr sz="1600" b="1" spc="-5" dirty="0">
                <a:latin typeface="Carlito"/>
                <a:cs typeface="Carlito"/>
              </a:rPr>
              <a:t>blm </a:t>
            </a:r>
            <a:r>
              <a:rPr sz="1600" b="1" spc="-10" dirty="0">
                <a:latin typeface="Carlito"/>
                <a:cs typeface="Carlito"/>
              </a:rPr>
              <a:t>muncul, </a:t>
            </a:r>
            <a:r>
              <a:rPr sz="1600" b="1" spc="-5" dirty="0">
                <a:latin typeface="Carlito"/>
                <a:cs typeface="Carlito"/>
              </a:rPr>
              <a:t>klik</a:t>
            </a:r>
            <a:r>
              <a:rPr sz="1600" b="1" spc="45" dirty="0">
                <a:latin typeface="Carlito"/>
                <a:cs typeface="Carlito"/>
              </a:rPr>
              <a:t> </a:t>
            </a:r>
            <a:r>
              <a:rPr sz="1600" b="1" spc="-15" dirty="0">
                <a:latin typeface="Carlito"/>
                <a:cs typeface="Carlito"/>
              </a:rPr>
              <a:t>refresh</a:t>
            </a:r>
            <a:endParaRPr sz="1600">
              <a:latin typeface="Carlito"/>
              <a:cs typeface="Carlito"/>
            </a:endParaRPr>
          </a:p>
          <a:p>
            <a:pPr marL="5715" algn="ctr">
              <a:lnSpc>
                <a:spcPct val="100000"/>
              </a:lnSpc>
            </a:pPr>
            <a:r>
              <a:rPr sz="1600" b="1" spc="-10" dirty="0">
                <a:latin typeface="Carlito"/>
                <a:cs typeface="Carlito"/>
              </a:rPr>
              <a:t>Input data vaksin </a:t>
            </a:r>
            <a:r>
              <a:rPr sz="1600" b="1" spc="-5" dirty="0">
                <a:latin typeface="Carlito"/>
                <a:cs typeface="Carlito"/>
              </a:rPr>
              <a:t>pada no </a:t>
            </a:r>
            <a:r>
              <a:rPr sz="1600" b="1" spc="-15" dirty="0">
                <a:latin typeface="Carlito"/>
                <a:cs typeface="Carlito"/>
              </a:rPr>
              <a:t>tiket </a:t>
            </a:r>
            <a:r>
              <a:rPr sz="1600" b="1" spc="-10" dirty="0">
                <a:latin typeface="Carlito"/>
                <a:cs typeface="Carlito"/>
              </a:rPr>
              <a:t>sasaran yang </a:t>
            </a:r>
            <a:r>
              <a:rPr sz="1600" b="1" spc="-15" dirty="0">
                <a:latin typeface="Carlito"/>
                <a:cs typeface="Carlito"/>
              </a:rPr>
              <a:t>berstatus </a:t>
            </a:r>
            <a:r>
              <a:rPr sz="1600" b="1" spc="-5" dirty="0">
                <a:latin typeface="Carlito"/>
                <a:cs typeface="Carlito"/>
              </a:rPr>
              <a:t>skrining</a:t>
            </a:r>
            <a:r>
              <a:rPr sz="1600" b="1" spc="17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lanjut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4968" y="3846576"/>
            <a:ext cx="8754110" cy="2921635"/>
            <a:chOff x="124968" y="3846576"/>
            <a:chExt cx="8754110" cy="2921635"/>
          </a:xfrm>
        </p:grpSpPr>
        <p:sp>
          <p:nvSpPr>
            <p:cNvPr id="13" name="object 13"/>
            <p:cNvSpPr/>
            <p:nvPr/>
          </p:nvSpPr>
          <p:spPr>
            <a:xfrm>
              <a:off x="6293358" y="3861054"/>
              <a:ext cx="2571115" cy="443865"/>
            </a:xfrm>
            <a:custGeom>
              <a:avLst/>
              <a:gdLst/>
              <a:ahLst/>
              <a:cxnLst/>
              <a:rect l="l" t="t" r="r" b="b"/>
              <a:pathLst>
                <a:path w="2571115" h="443864">
                  <a:moveTo>
                    <a:pt x="0" y="443484"/>
                  </a:moveTo>
                  <a:lnTo>
                    <a:pt x="2570988" y="443484"/>
                  </a:lnTo>
                  <a:lnTo>
                    <a:pt x="2570988" y="0"/>
                  </a:lnTo>
                  <a:lnTo>
                    <a:pt x="0" y="0"/>
                  </a:lnTo>
                  <a:lnTo>
                    <a:pt x="0" y="44348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1256" y="4718304"/>
              <a:ext cx="5586984" cy="13030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86684" y="4713732"/>
              <a:ext cx="5596255" cy="1312545"/>
            </a:xfrm>
            <a:custGeom>
              <a:avLst/>
              <a:gdLst/>
              <a:ahLst/>
              <a:cxnLst/>
              <a:rect l="l" t="t" r="r" b="b"/>
              <a:pathLst>
                <a:path w="5596255" h="1312545">
                  <a:moveTo>
                    <a:pt x="0" y="1312163"/>
                  </a:moveTo>
                  <a:lnTo>
                    <a:pt x="5596128" y="1312163"/>
                  </a:lnTo>
                  <a:lnTo>
                    <a:pt x="5596128" y="0"/>
                  </a:lnTo>
                  <a:lnTo>
                    <a:pt x="0" y="0"/>
                  </a:lnTo>
                  <a:lnTo>
                    <a:pt x="0" y="13121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9446" y="4065270"/>
              <a:ext cx="8586470" cy="2688590"/>
            </a:xfrm>
            <a:custGeom>
              <a:avLst/>
              <a:gdLst/>
              <a:ahLst/>
              <a:cxnLst/>
              <a:rect l="l" t="t" r="r" b="b"/>
              <a:pathLst>
                <a:path w="8586470" h="2688590">
                  <a:moveTo>
                    <a:pt x="0" y="2688335"/>
                  </a:moveTo>
                  <a:lnTo>
                    <a:pt x="2814828" y="2688335"/>
                  </a:lnTo>
                  <a:lnTo>
                    <a:pt x="2814828" y="0"/>
                  </a:lnTo>
                  <a:lnTo>
                    <a:pt x="0" y="0"/>
                  </a:lnTo>
                  <a:lnTo>
                    <a:pt x="0" y="2688335"/>
                  </a:lnTo>
                  <a:close/>
                </a:path>
                <a:path w="8586470" h="2688590">
                  <a:moveTo>
                    <a:pt x="3133344" y="1906523"/>
                  </a:moveTo>
                  <a:lnTo>
                    <a:pt x="8586216" y="1906523"/>
                  </a:lnTo>
                  <a:lnTo>
                    <a:pt x="8586216" y="1610867"/>
                  </a:lnTo>
                  <a:lnTo>
                    <a:pt x="3133344" y="1610867"/>
                  </a:lnTo>
                  <a:lnTo>
                    <a:pt x="3133344" y="1906523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54273" y="5409438"/>
              <a:ext cx="319405" cy="414655"/>
            </a:xfrm>
            <a:custGeom>
              <a:avLst/>
              <a:gdLst/>
              <a:ahLst/>
              <a:cxnLst/>
              <a:rect l="l" t="t" r="r" b="b"/>
              <a:pathLst>
                <a:path w="319404" h="414654">
                  <a:moveTo>
                    <a:pt x="0" y="0"/>
                  </a:moveTo>
                  <a:lnTo>
                    <a:pt x="319150" y="414337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9150095" y="2810254"/>
            <a:ext cx="2856230" cy="3942715"/>
          </a:xfrm>
          <a:custGeom>
            <a:avLst/>
            <a:gdLst/>
            <a:ahLst/>
            <a:cxnLst/>
            <a:rect l="l" t="t" r="r" b="b"/>
            <a:pathLst>
              <a:path w="2856229" h="3942715">
                <a:moveTo>
                  <a:pt x="2855976" y="0"/>
                </a:moveTo>
                <a:lnTo>
                  <a:pt x="0" y="0"/>
                </a:lnTo>
                <a:lnTo>
                  <a:pt x="0" y="3942588"/>
                </a:lnTo>
                <a:lnTo>
                  <a:pt x="2855976" y="3942588"/>
                </a:lnTo>
                <a:lnTo>
                  <a:pt x="2855976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230359" y="3012439"/>
            <a:ext cx="26987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rlito"/>
                <a:cs typeface="Carlito"/>
              </a:rPr>
              <a:t>Isi </a:t>
            </a:r>
            <a:r>
              <a:rPr sz="1600" b="1" spc="-10" dirty="0">
                <a:latin typeface="Carlito"/>
                <a:cs typeface="Carlito"/>
              </a:rPr>
              <a:t>Form Pemberian</a:t>
            </a:r>
            <a:r>
              <a:rPr sz="1600" b="1" spc="5" dirty="0">
                <a:latin typeface="Carlito"/>
                <a:cs typeface="Carlito"/>
              </a:rPr>
              <a:t> </a:t>
            </a:r>
            <a:r>
              <a:rPr sz="1600" b="1" spc="-20" dirty="0">
                <a:latin typeface="Carlito"/>
                <a:cs typeface="Carlito"/>
              </a:rPr>
              <a:t>Vaksin</a:t>
            </a:r>
            <a:endParaRPr sz="1600">
              <a:latin typeface="Carlito"/>
              <a:cs typeface="Carlito"/>
            </a:endParaRPr>
          </a:p>
          <a:p>
            <a:pPr marL="192405" marR="5080" indent="-180340" algn="just">
              <a:lnSpc>
                <a:spcPct val="100000"/>
              </a:lnSpc>
              <a:buFont typeface="Wingdings"/>
              <a:buChar char=""/>
              <a:tabLst>
                <a:tab pos="193040" algn="l"/>
              </a:tabLst>
            </a:pPr>
            <a:r>
              <a:rPr sz="1600" spc="-30" dirty="0">
                <a:latin typeface="Carlito"/>
                <a:cs typeface="Carlito"/>
              </a:rPr>
              <a:t>Tanggal </a:t>
            </a:r>
            <a:r>
              <a:rPr sz="1600" spc="-5" dirty="0">
                <a:latin typeface="Carlito"/>
                <a:cs typeface="Carlito"/>
              </a:rPr>
              <a:t>(tidak </a:t>
            </a:r>
            <a:r>
              <a:rPr sz="1600" spc="-10" dirty="0">
                <a:latin typeface="Carlito"/>
                <a:cs typeface="Carlito"/>
              </a:rPr>
              <a:t>bisa </a:t>
            </a:r>
            <a:r>
              <a:rPr sz="1600" spc="-5" dirty="0">
                <a:latin typeface="Carlito"/>
                <a:cs typeface="Carlito"/>
              </a:rPr>
              <a:t>diubah,  jam </a:t>
            </a:r>
            <a:r>
              <a:rPr sz="1600" spc="-10" dirty="0">
                <a:latin typeface="Carlito"/>
                <a:cs typeface="Carlito"/>
              </a:rPr>
              <a:t>terisi otomatis sesuai  device yang</a:t>
            </a:r>
            <a:r>
              <a:rPr sz="1600" spc="1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digunakan)</a:t>
            </a:r>
            <a:endParaRPr sz="1600">
              <a:latin typeface="Carlito"/>
              <a:cs typeface="Carlito"/>
            </a:endParaRPr>
          </a:p>
          <a:p>
            <a:pPr marL="192405" marR="5080" indent="-180340" algn="just">
              <a:lnSpc>
                <a:spcPct val="100000"/>
              </a:lnSpc>
              <a:buFont typeface="Wingdings"/>
              <a:buChar char=""/>
              <a:tabLst>
                <a:tab pos="193040" algn="l"/>
              </a:tabLst>
            </a:pPr>
            <a:r>
              <a:rPr sz="1600" spc="-5" dirty="0">
                <a:latin typeface="Carlito"/>
                <a:cs typeface="Carlito"/>
              </a:rPr>
              <a:t>Pilih </a:t>
            </a:r>
            <a:r>
              <a:rPr sz="1600" spc="-10" dirty="0">
                <a:latin typeface="Carlito"/>
                <a:cs typeface="Carlito"/>
              </a:rPr>
              <a:t>nama </a:t>
            </a:r>
            <a:r>
              <a:rPr sz="1600" spc="-15" dirty="0">
                <a:latin typeface="Carlito"/>
                <a:cs typeface="Carlito"/>
              </a:rPr>
              <a:t>vaksin yang  </a:t>
            </a:r>
            <a:r>
              <a:rPr sz="1600" spc="-10" dirty="0">
                <a:latin typeface="Carlito"/>
                <a:cs typeface="Carlito"/>
              </a:rPr>
              <a:t>diberikan</a:t>
            </a:r>
            <a:endParaRPr sz="1600">
              <a:latin typeface="Carlito"/>
              <a:cs typeface="Carlito"/>
            </a:endParaRPr>
          </a:p>
          <a:p>
            <a:pPr marL="192405" indent="-180340" algn="just">
              <a:lnSpc>
                <a:spcPct val="100000"/>
              </a:lnSpc>
              <a:buFont typeface="Wingdings"/>
              <a:buChar char=""/>
              <a:tabLst>
                <a:tab pos="193040" algn="l"/>
              </a:tabLst>
            </a:pPr>
            <a:r>
              <a:rPr sz="1600" spc="-5" dirty="0">
                <a:latin typeface="Carlito"/>
                <a:cs typeface="Carlito"/>
              </a:rPr>
              <a:t>Isi Nomor </a:t>
            </a:r>
            <a:r>
              <a:rPr sz="1600" spc="-10" dirty="0">
                <a:latin typeface="Carlito"/>
                <a:cs typeface="Carlito"/>
              </a:rPr>
              <a:t>Batch </a:t>
            </a:r>
            <a:r>
              <a:rPr sz="1600" spc="-20" dirty="0">
                <a:latin typeface="Carlito"/>
                <a:cs typeface="Carlito"/>
              </a:rPr>
              <a:t>Vaksin</a:t>
            </a:r>
            <a:r>
              <a:rPr sz="1600" spc="21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(dapat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30359" y="4719573"/>
            <a:ext cx="2699385" cy="180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diisi </a:t>
            </a:r>
            <a:r>
              <a:rPr sz="1600" spc="-5" dirty="0">
                <a:latin typeface="Carlito"/>
                <a:cs typeface="Carlito"/>
              </a:rPr>
              <a:t>manual, </a:t>
            </a:r>
            <a:r>
              <a:rPr sz="1600" spc="-10" dirty="0">
                <a:latin typeface="Carlito"/>
                <a:cs typeface="Carlito"/>
              </a:rPr>
              <a:t>dapat</a:t>
            </a:r>
            <a:r>
              <a:rPr sz="1600" spc="20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diisi</a:t>
            </a:r>
            <a:endParaRPr sz="1600">
              <a:latin typeface="Carlito"/>
              <a:cs typeface="Carlito"/>
            </a:endParaRPr>
          </a:p>
          <a:p>
            <a:pPr marL="192405" algn="just">
              <a:lnSpc>
                <a:spcPct val="100000"/>
              </a:lnSpc>
            </a:pPr>
            <a:r>
              <a:rPr sz="1600" spc="-10" dirty="0">
                <a:latin typeface="Carlito"/>
                <a:cs typeface="Carlito"/>
              </a:rPr>
              <a:t>dengan scan QR </a:t>
            </a:r>
            <a:r>
              <a:rPr sz="1600" spc="-5" dirty="0">
                <a:latin typeface="Carlito"/>
                <a:cs typeface="Carlito"/>
              </a:rPr>
              <a:t>Code</a:t>
            </a:r>
            <a:r>
              <a:rPr sz="1600" spc="1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vaksin)</a:t>
            </a:r>
            <a:endParaRPr sz="16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605"/>
              </a:spcBef>
            </a:pPr>
            <a:r>
              <a:rPr sz="1600" spc="-15" dirty="0">
                <a:latin typeface="Carlito"/>
                <a:cs typeface="Carlito"/>
              </a:rPr>
              <a:t>Jika </a:t>
            </a:r>
            <a:r>
              <a:rPr sz="1600" spc="-10" dirty="0">
                <a:latin typeface="Carlito"/>
                <a:cs typeface="Carlito"/>
              </a:rPr>
              <a:t>sudah </a:t>
            </a:r>
            <a:r>
              <a:rPr sz="1600" spc="-5" dirty="0">
                <a:latin typeface="Carlito"/>
                <a:cs typeface="Carlito"/>
              </a:rPr>
              <a:t>sesuai, klik </a:t>
            </a:r>
            <a:r>
              <a:rPr sz="1600" spc="-10" dirty="0">
                <a:latin typeface="Carlito"/>
                <a:cs typeface="Carlito"/>
              </a:rPr>
              <a:t>simpan.  </a:t>
            </a:r>
            <a:r>
              <a:rPr sz="1600" spc="-15" dirty="0">
                <a:latin typeface="Carlito"/>
                <a:cs typeface="Carlito"/>
              </a:rPr>
              <a:t>Data </a:t>
            </a:r>
            <a:r>
              <a:rPr sz="1600" spc="-10" dirty="0">
                <a:latin typeface="Carlito"/>
                <a:cs typeface="Carlito"/>
              </a:rPr>
              <a:t>yang </a:t>
            </a:r>
            <a:r>
              <a:rPr sz="1600" spc="-5" dirty="0">
                <a:latin typeface="Carlito"/>
                <a:cs typeface="Carlito"/>
              </a:rPr>
              <a:t>sudah </a:t>
            </a:r>
            <a:r>
              <a:rPr sz="1600" spc="-10" dirty="0">
                <a:latin typeface="Carlito"/>
                <a:cs typeface="Carlito"/>
              </a:rPr>
              <a:t>disimpan </a:t>
            </a:r>
            <a:r>
              <a:rPr sz="1600" spc="-5" dirty="0">
                <a:latin typeface="Carlito"/>
                <a:cs typeface="Carlito"/>
              </a:rPr>
              <a:t>tidak  bisa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diedit.</a:t>
            </a:r>
            <a:endParaRPr sz="16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Carlito"/>
                <a:cs typeface="Carlito"/>
              </a:rPr>
              <a:t>Status akan </a:t>
            </a:r>
            <a:r>
              <a:rPr sz="1600" spc="-5" dirty="0">
                <a:latin typeface="Carlito"/>
                <a:cs typeface="Carlito"/>
              </a:rPr>
              <a:t>berubah</a:t>
            </a:r>
            <a:r>
              <a:rPr sz="1600" spc="33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menjad</a:t>
            </a:r>
            <a:endParaRPr sz="16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10" dirty="0">
                <a:latin typeface="Carlito"/>
                <a:cs typeface="Carlito"/>
              </a:rPr>
              <a:t>Pemberian </a:t>
            </a:r>
            <a:r>
              <a:rPr sz="1600" b="1" spc="-20" dirty="0">
                <a:latin typeface="Carlito"/>
                <a:cs typeface="Carlito"/>
              </a:rPr>
              <a:t>Vaksin</a:t>
            </a:r>
            <a:r>
              <a:rPr sz="1600" b="1" spc="-5" dirty="0">
                <a:latin typeface="Carlito"/>
                <a:cs typeface="Carlito"/>
              </a:rPr>
              <a:t> Selesai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4283" y="76200"/>
            <a:ext cx="6371082" cy="11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7310" y="243586"/>
            <a:ext cx="568896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0" dirty="0"/>
              <a:t>Ketentuan </a:t>
            </a:r>
            <a:r>
              <a:rPr sz="3800" spc="-35" dirty="0"/>
              <a:t>Waktu</a:t>
            </a:r>
            <a:r>
              <a:rPr sz="3800" spc="-75" dirty="0"/>
              <a:t> </a:t>
            </a:r>
            <a:r>
              <a:rPr sz="3800" spc="-25" dirty="0"/>
              <a:t>Pelayanan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1063497" y="1441450"/>
            <a:ext cx="10912475" cy="1445260"/>
            <a:chOff x="1063497" y="1441450"/>
            <a:chExt cx="10912475" cy="1445260"/>
          </a:xfrm>
        </p:grpSpPr>
        <p:sp>
          <p:nvSpPr>
            <p:cNvPr id="5" name="object 5"/>
            <p:cNvSpPr/>
            <p:nvPr/>
          </p:nvSpPr>
          <p:spPr>
            <a:xfrm>
              <a:off x="1069847" y="1447800"/>
              <a:ext cx="10899775" cy="1432560"/>
            </a:xfrm>
            <a:custGeom>
              <a:avLst/>
              <a:gdLst/>
              <a:ahLst/>
              <a:cxnLst/>
              <a:rect l="l" t="t" r="r" b="b"/>
              <a:pathLst>
                <a:path w="10899775" h="1432560">
                  <a:moveTo>
                    <a:pt x="108996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10899648" y="1432560"/>
                  </a:lnTo>
                  <a:lnTo>
                    <a:pt x="10899648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9847" y="1447800"/>
              <a:ext cx="10899775" cy="1432560"/>
            </a:xfrm>
            <a:custGeom>
              <a:avLst/>
              <a:gdLst/>
              <a:ahLst/>
              <a:cxnLst/>
              <a:rect l="l" t="t" r="r" b="b"/>
              <a:pathLst>
                <a:path w="10899775" h="1432560">
                  <a:moveTo>
                    <a:pt x="0" y="1432560"/>
                  </a:moveTo>
                  <a:lnTo>
                    <a:pt x="10899648" y="1432560"/>
                  </a:lnTo>
                  <a:lnTo>
                    <a:pt x="108996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64336" y="1575816"/>
            <a:ext cx="10715625" cy="1221105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94310" rIns="0" bIns="0" rtlCol="0">
            <a:spAutoFit/>
          </a:bodyPr>
          <a:lstStyle/>
          <a:p>
            <a:pPr marL="90805" marR="85725">
              <a:lnSpc>
                <a:spcPct val="100000"/>
              </a:lnSpc>
              <a:spcBef>
                <a:spcPts val="1530"/>
              </a:spcBef>
            </a:pPr>
            <a:r>
              <a:rPr sz="2600" spc="-20" dirty="0">
                <a:latin typeface="Carlito"/>
                <a:cs typeface="Carlito"/>
              </a:rPr>
              <a:t>Pelayanan </a:t>
            </a:r>
            <a:r>
              <a:rPr sz="2600" spc="-5" dirty="0">
                <a:latin typeface="Carlito"/>
                <a:cs typeface="Carlito"/>
              </a:rPr>
              <a:t>di </a:t>
            </a:r>
            <a:r>
              <a:rPr sz="2600" spc="-20" dirty="0">
                <a:latin typeface="Carlito"/>
                <a:cs typeface="Carlito"/>
              </a:rPr>
              <a:t>puskesmas </a:t>
            </a:r>
            <a:r>
              <a:rPr sz="2600" b="1" spc="-5" dirty="0">
                <a:latin typeface="Carlito"/>
                <a:cs typeface="Carlito"/>
              </a:rPr>
              <a:t>tidak </a:t>
            </a:r>
            <a:r>
              <a:rPr sz="2600" b="1" dirty="0">
                <a:latin typeface="Carlito"/>
                <a:cs typeface="Carlito"/>
              </a:rPr>
              <a:t>mengganggu </a:t>
            </a:r>
            <a:r>
              <a:rPr sz="2600" b="1" spc="-10" dirty="0">
                <a:latin typeface="Carlito"/>
                <a:cs typeface="Carlito"/>
              </a:rPr>
              <a:t>jadwal pelayanan </a:t>
            </a:r>
            <a:r>
              <a:rPr sz="2600" b="1" dirty="0">
                <a:latin typeface="Carlito"/>
                <a:cs typeface="Carlito"/>
              </a:rPr>
              <a:t>imunisasi </a:t>
            </a:r>
            <a:r>
              <a:rPr sz="2600" b="1" spc="-5" dirty="0">
                <a:latin typeface="Carlito"/>
                <a:cs typeface="Carlito"/>
              </a:rPr>
              <a:t>rutin</a:t>
            </a:r>
            <a:r>
              <a:rPr sz="2600" spc="-5" dirty="0">
                <a:latin typeface="Carlito"/>
                <a:cs typeface="Carlito"/>
              </a:rPr>
              <a:t>.  </a:t>
            </a:r>
            <a:r>
              <a:rPr sz="2600" spc="-35" dirty="0">
                <a:latin typeface="Carlito"/>
                <a:cs typeface="Carlito"/>
              </a:rPr>
              <a:t>Tentukan </a:t>
            </a:r>
            <a:r>
              <a:rPr sz="2600" spc="-5" dirty="0">
                <a:latin typeface="Carlito"/>
                <a:cs typeface="Carlito"/>
              </a:rPr>
              <a:t>jadwal hari/jam </a:t>
            </a:r>
            <a:r>
              <a:rPr sz="2600" spc="-10" dirty="0">
                <a:latin typeface="Carlito"/>
                <a:cs typeface="Carlito"/>
              </a:rPr>
              <a:t>pelayanan </a:t>
            </a:r>
            <a:r>
              <a:rPr sz="2600" dirty="0">
                <a:latin typeface="Carlito"/>
                <a:cs typeface="Carlito"/>
              </a:rPr>
              <a:t>khusus </a:t>
            </a:r>
            <a:r>
              <a:rPr sz="2600" spc="-10" dirty="0">
                <a:latin typeface="Carlito"/>
                <a:cs typeface="Carlito"/>
              </a:rPr>
              <a:t>vaksinasi COVID-19 </a:t>
            </a:r>
            <a:r>
              <a:rPr sz="2600" spc="-5" dirty="0">
                <a:latin typeface="Carlito"/>
                <a:cs typeface="Carlito"/>
              </a:rPr>
              <a:t>di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puskesmas</a:t>
            </a:r>
            <a:endParaRPr sz="26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2504" y="1429511"/>
            <a:ext cx="806450" cy="1458595"/>
            <a:chOff x="222504" y="1429511"/>
            <a:chExt cx="806450" cy="1458595"/>
          </a:xfrm>
        </p:grpSpPr>
        <p:sp>
          <p:nvSpPr>
            <p:cNvPr id="9" name="object 9"/>
            <p:cNvSpPr/>
            <p:nvPr/>
          </p:nvSpPr>
          <p:spPr>
            <a:xfrm>
              <a:off x="222504" y="1429511"/>
              <a:ext cx="806450" cy="1458595"/>
            </a:xfrm>
            <a:custGeom>
              <a:avLst/>
              <a:gdLst/>
              <a:ahLst/>
              <a:cxnLst/>
              <a:rect l="l" t="t" r="r" b="b"/>
              <a:pathLst>
                <a:path w="806450" h="1458595">
                  <a:moveTo>
                    <a:pt x="806196" y="0"/>
                  </a:moveTo>
                  <a:lnTo>
                    <a:pt x="403098" y="0"/>
                  </a:lnTo>
                  <a:lnTo>
                    <a:pt x="0" y="729234"/>
                  </a:lnTo>
                  <a:lnTo>
                    <a:pt x="403098" y="1458467"/>
                  </a:lnTo>
                  <a:lnTo>
                    <a:pt x="806196" y="1458467"/>
                  </a:lnTo>
                  <a:lnTo>
                    <a:pt x="806196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9852" y="1574291"/>
              <a:ext cx="622300" cy="1163320"/>
            </a:xfrm>
            <a:custGeom>
              <a:avLst/>
              <a:gdLst/>
              <a:ahLst/>
              <a:cxnLst/>
              <a:rect l="l" t="t" r="r" b="b"/>
              <a:pathLst>
                <a:path w="622300" h="1163320">
                  <a:moveTo>
                    <a:pt x="621791" y="0"/>
                  </a:moveTo>
                  <a:lnTo>
                    <a:pt x="310896" y="0"/>
                  </a:lnTo>
                  <a:lnTo>
                    <a:pt x="0" y="581406"/>
                  </a:lnTo>
                  <a:lnTo>
                    <a:pt x="310896" y="1162812"/>
                  </a:lnTo>
                  <a:lnTo>
                    <a:pt x="621791" y="1162812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8962" y="1941067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1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63497" y="2974594"/>
            <a:ext cx="10912475" cy="1055370"/>
            <a:chOff x="1063497" y="2974594"/>
            <a:chExt cx="10912475" cy="1055370"/>
          </a:xfrm>
        </p:grpSpPr>
        <p:sp>
          <p:nvSpPr>
            <p:cNvPr id="13" name="object 13"/>
            <p:cNvSpPr/>
            <p:nvPr/>
          </p:nvSpPr>
          <p:spPr>
            <a:xfrm>
              <a:off x="1069847" y="2980944"/>
              <a:ext cx="10899775" cy="1042669"/>
            </a:xfrm>
            <a:custGeom>
              <a:avLst/>
              <a:gdLst/>
              <a:ahLst/>
              <a:cxnLst/>
              <a:rect l="l" t="t" r="r" b="b"/>
              <a:pathLst>
                <a:path w="10899775" h="1042670">
                  <a:moveTo>
                    <a:pt x="10899648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10899648" y="1042415"/>
                  </a:lnTo>
                  <a:lnTo>
                    <a:pt x="10899648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9847" y="2980944"/>
              <a:ext cx="10899775" cy="1042669"/>
            </a:xfrm>
            <a:custGeom>
              <a:avLst/>
              <a:gdLst/>
              <a:ahLst/>
              <a:cxnLst/>
              <a:rect l="l" t="t" r="r" b="b"/>
              <a:pathLst>
                <a:path w="10899775" h="1042670">
                  <a:moveTo>
                    <a:pt x="0" y="1042415"/>
                  </a:moveTo>
                  <a:lnTo>
                    <a:pt x="10899648" y="1042415"/>
                  </a:lnTo>
                  <a:lnTo>
                    <a:pt x="10899648" y="0"/>
                  </a:lnTo>
                  <a:lnTo>
                    <a:pt x="0" y="0"/>
                  </a:lnTo>
                  <a:lnTo>
                    <a:pt x="0" y="104241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64336" y="3075432"/>
            <a:ext cx="10715625" cy="887094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58419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459"/>
              </a:spcBef>
            </a:pPr>
            <a:r>
              <a:rPr sz="2400" dirty="0">
                <a:latin typeface="Carlito"/>
                <a:cs typeface="Carlito"/>
              </a:rPr>
              <a:t>Jam </a:t>
            </a:r>
            <a:r>
              <a:rPr sz="2400" spc="-15" dirty="0">
                <a:latin typeface="Carlito"/>
                <a:cs typeface="Carlito"/>
              </a:rPr>
              <a:t>layanan </a:t>
            </a:r>
            <a:r>
              <a:rPr sz="2400" dirty="0">
                <a:latin typeface="Carlito"/>
                <a:cs typeface="Carlito"/>
              </a:rPr>
              <a:t>tidak </a:t>
            </a:r>
            <a:r>
              <a:rPr sz="2400" spc="-5" dirty="0">
                <a:latin typeface="Carlito"/>
                <a:cs typeface="Carlito"/>
              </a:rPr>
              <a:t>perlu </a:t>
            </a:r>
            <a:r>
              <a:rPr sz="2400" dirty="0">
                <a:latin typeface="Carlito"/>
                <a:cs typeface="Carlito"/>
              </a:rPr>
              <a:t>lama </a:t>
            </a:r>
            <a:r>
              <a:rPr sz="2400" spc="-5" dirty="0">
                <a:latin typeface="Carlito"/>
                <a:cs typeface="Carlito"/>
              </a:rPr>
              <a:t>dan </a:t>
            </a:r>
            <a:r>
              <a:rPr sz="2400" spc="-10" dirty="0">
                <a:latin typeface="Carlito"/>
                <a:cs typeface="Carlito"/>
              </a:rPr>
              <a:t>dibatasi </a:t>
            </a:r>
            <a:r>
              <a:rPr sz="2400" spc="-5" dirty="0">
                <a:latin typeface="Carlito"/>
                <a:cs typeface="Carlito"/>
              </a:rPr>
              <a:t>jumlah </a:t>
            </a:r>
            <a:r>
              <a:rPr sz="2400" spc="-10" dirty="0">
                <a:latin typeface="Carlito"/>
                <a:cs typeface="Carlito"/>
              </a:rPr>
              <a:t>sasaran </a:t>
            </a:r>
            <a:r>
              <a:rPr sz="2400" spc="-15" dirty="0">
                <a:latin typeface="Carlito"/>
                <a:cs typeface="Carlito"/>
              </a:rPr>
              <a:t>yang dilayani </a:t>
            </a:r>
            <a:r>
              <a:rPr sz="2400" spc="-5" dirty="0">
                <a:latin typeface="Carlito"/>
                <a:cs typeface="Carlito"/>
              </a:rPr>
              <a:t>dalam </a:t>
            </a:r>
            <a:r>
              <a:rPr sz="2400" dirty="0">
                <a:latin typeface="Carlito"/>
                <a:cs typeface="Carlito"/>
              </a:rPr>
              <a:t>1 </a:t>
            </a:r>
            <a:r>
              <a:rPr sz="2400" spc="-10" dirty="0">
                <a:latin typeface="Carlito"/>
                <a:cs typeface="Carlito"/>
              </a:rPr>
              <a:t>sesi  </a:t>
            </a:r>
            <a:r>
              <a:rPr sz="2400" spc="-15" dirty="0">
                <a:latin typeface="Carlito"/>
                <a:cs typeface="Carlito"/>
              </a:rPr>
              <a:t>pelayanan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2504" y="2967227"/>
            <a:ext cx="806450" cy="1062355"/>
            <a:chOff x="222504" y="2967227"/>
            <a:chExt cx="806450" cy="1062355"/>
          </a:xfrm>
        </p:grpSpPr>
        <p:sp>
          <p:nvSpPr>
            <p:cNvPr id="17" name="object 17"/>
            <p:cNvSpPr/>
            <p:nvPr/>
          </p:nvSpPr>
          <p:spPr>
            <a:xfrm>
              <a:off x="222504" y="2967227"/>
              <a:ext cx="806450" cy="1062355"/>
            </a:xfrm>
            <a:custGeom>
              <a:avLst/>
              <a:gdLst/>
              <a:ahLst/>
              <a:cxnLst/>
              <a:rect l="l" t="t" r="r" b="b"/>
              <a:pathLst>
                <a:path w="806450" h="1062354">
                  <a:moveTo>
                    <a:pt x="806196" y="0"/>
                  </a:moveTo>
                  <a:lnTo>
                    <a:pt x="403098" y="0"/>
                  </a:lnTo>
                  <a:lnTo>
                    <a:pt x="0" y="531113"/>
                  </a:lnTo>
                  <a:lnTo>
                    <a:pt x="403098" y="1062228"/>
                  </a:lnTo>
                  <a:lnTo>
                    <a:pt x="806196" y="1062228"/>
                  </a:lnTo>
                  <a:lnTo>
                    <a:pt x="806196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9852" y="3073907"/>
              <a:ext cx="622300" cy="845819"/>
            </a:xfrm>
            <a:custGeom>
              <a:avLst/>
              <a:gdLst/>
              <a:ahLst/>
              <a:cxnLst/>
              <a:rect l="l" t="t" r="r" b="b"/>
              <a:pathLst>
                <a:path w="622300" h="845820">
                  <a:moveTo>
                    <a:pt x="621791" y="0"/>
                  </a:moveTo>
                  <a:lnTo>
                    <a:pt x="310896" y="0"/>
                  </a:lnTo>
                  <a:lnTo>
                    <a:pt x="0" y="422909"/>
                  </a:lnTo>
                  <a:lnTo>
                    <a:pt x="310896" y="845819"/>
                  </a:lnTo>
                  <a:lnTo>
                    <a:pt x="621791" y="845819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8962" y="328193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2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63497" y="4209034"/>
            <a:ext cx="10912475" cy="1915160"/>
            <a:chOff x="1063497" y="4209034"/>
            <a:chExt cx="10912475" cy="1915160"/>
          </a:xfrm>
        </p:grpSpPr>
        <p:sp>
          <p:nvSpPr>
            <p:cNvPr id="21" name="object 21"/>
            <p:cNvSpPr/>
            <p:nvPr/>
          </p:nvSpPr>
          <p:spPr>
            <a:xfrm>
              <a:off x="1069847" y="4215384"/>
              <a:ext cx="10899775" cy="1902460"/>
            </a:xfrm>
            <a:custGeom>
              <a:avLst/>
              <a:gdLst/>
              <a:ahLst/>
              <a:cxnLst/>
              <a:rect l="l" t="t" r="r" b="b"/>
              <a:pathLst>
                <a:path w="10899775" h="1902460">
                  <a:moveTo>
                    <a:pt x="10899648" y="0"/>
                  </a:moveTo>
                  <a:lnTo>
                    <a:pt x="0" y="0"/>
                  </a:lnTo>
                  <a:lnTo>
                    <a:pt x="0" y="1901952"/>
                  </a:lnTo>
                  <a:lnTo>
                    <a:pt x="10899648" y="1901952"/>
                  </a:lnTo>
                  <a:lnTo>
                    <a:pt x="10899648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9847" y="4215384"/>
              <a:ext cx="10899775" cy="1902460"/>
            </a:xfrm>
            <a:custGeom>
              <a:avLst/>
              <a:gdLst/>
              <a:ahLst/>
              <a:cxnLst/>
              <a:rect l="l" t="t" r="r" b="b"/>
              <a:pathLst>
                <a:path w="10899775" h="1902460">
                  <a:moveTo>
                    <a:pt x="0" y="1901952"/>
                  </a:moveTo>
                  <a:lnTo>
                    <a:pt x="10899648" y="1901952"/>
                  </a:lnTo>
                  <a:lnTo>
                    <a:pt x="10899648" y="0"/>
                  </a:lnTo>
                  <a:lnTo>
                    <a:pt x="0" y="0"/>
                  </a:lnTo>
                  <a:lnTo>
                    <a:pt x="0" y="190195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64336" y="4384547"/>
            <a:ext cx="10715625" cy="162179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60325" rIns="0" bIns="0" rtlCol="0">
            <a:spAutoFit/>
          </a:bodyPr>
          <a:lstStyle/>
          <a:p>
            <a:pPr marL="90805" marR="280035">
              <a:lnSpc>
                <a:spcPct val="100000"/>
              </a:lnSpc>
              <a:spcBef>
                <a:spcPts val="475"/>
              </a:spcBef>
            </a:pPr>
            <a:r>
              <a:rPr sz="2400" spc="-10" dirty="0">
                <a:latin typeface="Carlito"/>
                <a:cs typeface="Carlito"/>
              </a:rPr>
              <a:t>Untuk </a:t>
            </a:r>
            <a:r>
              <a:rPr sz="2400" spc="-15" dirty="0">
                <a:latin typeface="Carlito"/>
                <a:cs typeface="Carlito"/>
              </a:rPr>
              <a:t>layanan </a:t>
            </a:r>
            <a:r>
              <a:rPr sz="2400" spc="-10" dirty="0">
                <a:latin typeface="Carlito"/>
                <a:cs typeface="Carlito"/>
              </a:rPr>
              <a:t>vaksinasi COVID-19 </a:t>
            </a:r>
            <a:r>
              <a:rPr sz="2400" spc="-5" dirty="0">
                <a:latin typeface="Carlito"/>
                <a:cs typeface="Carlito"/>
              </a:rPr>
              <a:t>di </a:t>
            </a:r>
            <a:r>
              <a:rPr sz="2400" spc="-25" dirty="0">
                <a:latin typeface="Carlito"/>
                <a:cs typeface="Carlito"/>
              </a:rPr>
              <a:t>fasyankes </a:t>
            </a:r>
            <a:r>
              <a:rPr sz="2400" spc="-15" dirty="0">
                <a:latin typeface="Carlito"/>
                <a:cs typeface="Carlito"/>
              </a:rPr>
              <a:t>lainnya </a:t>
            </a:r>
            <a:r>
              <a:rPr sz="2400" spc="-5" dirty="0">
                <a:latin typeface="Carlito"/>
                <a:cs typeface="Carlito"/>
              </a:rPr>
              <a:t>seperti di RS/Klinik baik </a:t>
            </a:r>
            <a:r>
              <a:rPr sz="2400" dirty="0">
                <a:latin typeface="Carlito"/>
                <a:cs typeface="Carlito"/>
              </a:rPr>
              <a:t>milik  </a:t>
            </a:r>
            <a:r>
              <a:rPr sz="2400" spc="-10" dirty="0">
                <a:latin typeface="Carlito"/>
                <a:cs typeface="Carlito"/>
              </a:rPr>
              <a:t>pemerintah </a:t>
            </a:r>
            <a:r>
              <a:rPr sz="2400" dirty="0">
                <a:latin typeface="Carlito"/>
                <a:cs typeface="Carlito"/>
              </a:rPr>
              <a:t>maupun </a:t>
            </a:r>
            <a:r>
              <a:rPr sz="2400" spc="-15" dirty="0">
                <a:latin typeface="Carlito"/>
                <a:cs typeface="Carlito"/>
              </a:rPr>
              <a:t>swasta </a:t>
            </a:r>
            <a:r>
              <a:rPr sz="2400" spc="-10" dirty="0">
                <a:latin typeface="Carlito"/>
                <a:cs typeface="Carlito"/>
              </a:rPr>
              <a:t>jadwal </a:t>
            </a:r>
            <a:r>
              <a:rPr sz="2400" spc="-15" dirty="0">
                <a:latin typeface="Carlito"/>
                <a:cs typeface="Carlito"/>
              </a:rPr>
              <a:t>layanan </a:t>
            </a:r>
            <a:r>
              <a:rPr sz="2400" spc="-10" dirty="0">
                <a:latin typeface="Carlito"/>
                <a:cs typeface="Carlito"/>
              </a:rPr>
              <a:t>dapat diatur </a:t>
            </a:r>
            <a:r>
              <a:rPr sz="2400" spc="-5" dirty="0">
                <a:latin typeface="Carlito"/>
                <a:cs typeface="Carlito"/>
              </a:rPr>
              <a:t>dan </a:t>
            </a:r>
            <a:r>
              <a:rPr sz="2400" spc="-10" dirty="0">
                <a:latin typeface="Carlito"/>
                <a:cs typeface="Carlito"/>
              </a:rPr>
              <a:t>disesuaikan </a:t>
            </a:r>
            <a:r>
              <a:rPr sz="2400" spc="-15" dirty="0">
                <a:latin typeface="Carlito"/>
                <a:cs typeface="Carlito"/>
              </a:rPr>
              <a:t>dengan  </a:t>
            </a:r>
            <a:r>
              <a:rPr sz="2400" spc="-5" dirty="0">
                <a:latin typeface="Carlito"/>
                <a:cs typeface="Carlito"/>
              </a:rPr>
              <a:t>memperhatikan </a:t>
            </a:r>
            <a:r>
              <a:rPr sz="2400" spc="-10" dirty="0">
                <a:latin typeface="Carlito"/>
                <a:cs typeface="Carlito"/>
              </a:rPr>
              <a:t>jadwal </a:t>
            </a:r>
            <a:r>
              <a:rPr sz="2400" spc="-15" dirty="0">
                <a:latin typeface="Carlito"/>
                <a:cs typeface="Carlito"/>
              </a:rPr>
              <a:t>layanan kesehatan lainnya, pengaturan </a:t>
            </a:r>
            <a:r>
              <a:rPr sz="2400" dirty="0">
                <a:latin typeface="Carlito"/>
                <a:cs typeface="Carlito"/>
              </a:rPr>
              <a:t>ruang </a:t>
            </a:r>
            <a:r>
              <a:rPr sz="2400" spc="-5" dirty="0">
                <a:latin typeface="Carlito"/>
                <a:cs typeface="Carlito"/>
              </a:rPr>
              <a:t>dan </a:t>
            </a:r>
            <a:r>
              <a:rPr sz="2400" dirty="0">
                <a:latin typeface="Carlito"/>
                <a:cs typeface="Carlito"/>
              </a:rPr>
              <a:t>alur  </a:t>
            </a:r>
            <a:r>
              <a:rPr sz="2400" spc="-15" dirty="0">
                <a:latin typeface="Carlito"/>
                <a:cs typeface="Carlito"/>
              </a:rPr>
              <a:t>pelayanan </a:t>
            </a:r>
            <a:r>
              <a:rPr sz="2400" spc="-10" dirty="0">
                <a:latin typeface="Carlito"/>
                <a:cs typeface="Carlito"/>
              </a:rPr>
              <a:t>serta </a:t>
            </a:r>
            <a:r>
              <a:rPr sz="2400" spc="-15" dirty="0">
                <a:latin typeface="Carlito"/>
                <a:cs typeface="Carlito"/>
              </a:rPr>
              <a:t>tetap </a:t>
            </a:r>
            <a:r>
              <a:rPr sz="2400" spc="-10" dirty="0">
                <a:latin typeface="Carlito"/>
                <a:cs typeface="Carlito"/>
              </a:rPr>
              <a:t>memperhatikan </a:t>
            </a:r>
            <a:r>
              <a:rPr sz="2400" spc="-20" dirty="0">
                <a:latin typeface="Carlito"/>
                <a:cs typeface="Carlito"/>
              </a:rPr>
              <a:t>protokol </a:t>
            </a:r>
            <a:r>
              <a:rPr sz="2400" spc="-15" dirty="0">
                <a:latin typeface="Carlito"/>
                <a:cs typeface="Carlito"/>
              </a:rPr>
              <a:t>kesehatan dengan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ketat.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2504" y="4189476"/>
            <a:ext cx="806450" cy="1938655"/>
            <a:chOff x="222504" y="4189476"/>
            <a:chExt cx="806450" cy="1938655"/>
          </a:xfrm>
        </p:grpSpPr>
        <p:sp>
          <p:nvSpPr>
            <p:cNvPr id="25" name="object 25"/>
            <p:cNvSpPr/>
            <p:nvPr/>
          </p:nvSpPr>
          <p:spPr>
            <a:xfrm>
              <a:off x="222504" y="4189476"/>
              <a:ext cx="806450" cy="1938655"/>
            </a:xfrm>
            <a:custGeom>
              <a:avLst/>
              <a:gdLst/>
              <a:ahLst/>
              <a:cxnLst/>
              <a:rect l="l" t="t" r="r" b="b"/>
              <a:pathLst>
                <a:path w="806450" h="1938654">
                  <a:moveTo>
                    <a:pt x="806196" y="0"/>
                  </a:moveTo>
                  <a:lnTo>
                    <a:pt x="403098" y="0"/>
                  </a:lnTo>
                  <a:lnTo>
                    <a:pt x="0" y="969263"/>
                  </a:lnTo>
                  <a:lnTo>
                    <a:pt x="403098" y="1938528"/>
                  </a:lnTo>
                  <a:lnTo>
                    <a:pt x="806196" y="1938528"/>
                  </a:lnTo>
                  <a:lnTo>
                    <a:pt x="806196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9852" y="4383024"/>
              <a:ext cx="622300" cy="1545590"/>
            </a:xfrm>
            <a:custGeom>
              <a:avLst/>
              <a:gdLst/>
              <a:ahLst/>
              <a:cxnLst/>
              <a:rect l="l" t="t" r="r" b="b"/>
              <a:pathLst>
                <a:path w="622300" h="1545589">
                  <a:moveTo>
                    <a:pt x="621791" y="0"/>
                  </a:moveTo>
                  <a:lnTo>
                    <a:pt x="310896" y="0"/>
                  </a:lnTo>
                  <a:lnTo>
                    <a:pt x="0" y="772668"/>
                  </a:lnTo>
                  <a:lnTo>
                    <a:pt x="310896" y="1545336"/>
                  </a:lnTo>
                  <a:lnTo>
                    <a:pt x="621791" y="1545336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8962" y="494118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3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2288" y="76200"/>
            <a:ext cx="9368790" cy="1142365"/>
            <a:chOff x="1542288" y="76200"/>
            <a:chExt cx="9368790" cy="1142365"/>
          </a:xfrm>
        </p:grpSpPr>
        <p:sp>
          <p:nvSpPr>
            <p:cNvPr id="3" name="object 3"/>
            <p:cNvSpPr/>
            <p:nvPr/>
          </p:nvSpPr>
          <p:spPr>
            <a:xfrm>
              <a:off x="1542288" y="76200"/>
              <a:ext cx="8730233" cy="11422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64623" y="76200"/>
              <a:ext cx="855726" cy="11422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12452" y="76200"/>
              <a:ext cx="1198626" cy="11422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5314" y="243586"/>
            <a:ext cx="868743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Dosis </a:t>
            </a:r>
            <a:r>
              <a:rPr sz="3800" dirty="0"/>
              <a:t>dan </a:t>
            </a:r>
            <a:r>
              <a:rPr sz="3800" spc="-25" dirty="0"/>
              <a:t>Cara </a:t>
            </a:r>
            <a:r>
              <a:rPr sz="3800" spc="-10" dirty="0"/>
              <a:t>Pemberian </a:t>
            </a:r>
            <a:r>
              <a:rPr sz="3800" spc="-45" dirty="0"/>
              <a:t>Vaksin</a:t>
            </a:r>
            <a:r>
              <a:rPr sz="3800" spc="-65" dirty="0"/>
              <a:t> </a:t>
            </a:r>
            <a:r>
              <a:rPr sz="3800" spc="-5" dirty="0"/>
              <a:t>COVID-19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220979" y="1469136"/>
            <a:ext cx="6745605" cy="4561840"/>
          </a:xfrm>
          <a:custGeom>
            <a:avLst/>
            <a:gdLst/>
            <a:ahLst/>
            <a:cxnLst/>
            <a:rect l="l" t="t" r="r" b="b"/>
            <a:pathLst>
              <a:path w="6745605" h="4561840">
                <a:moveTo>
                  <a:pt x="6745224" y="0"/>
                </a:moveTo>
                <a:lnTo>
                  <a:pt x="0" y="0"/>
                </a:lnTo>
                <a:lnTo>
                  <a:pt x="0" y="4561332"/>
                </a:lnTo>
                <a:lnTo>
                  <a:pt x="6745224" y="4561332"/>
                </a:lnTo>
                <a:lnTo>
                  <a:pt x="674522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9415" y="1510360"/>
            <a:ext cx="6588759" cy="4447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rlito"/>
                <a:cs typeface="Carlito"/>
              </a:rPr>
              <a:t>Vaksin </a:t>
            </a:r>
            <a:r>
              <a:rPr sz="2000" spc="-10" dirty="0">
                <a:latin typeface="Carlito"/>
                <a:cs typeface="Carlito"/>
              </a:rPr>
              <a:t>COVID-19 diberikan </a:t>
            </a:r>
            <a:r>
              <a:rPr sz="2000" dirty="0">
                <a:latin typeface="Carlito"/>
                <a:cs typeface="Carlito"/>
              </a:rPr>
              <a:t>melalui </a:t>
            </a:r>
            <a:r>
              <a:rPr sz="2000" spc="-5" dirty="0">
                <a:latin typeface="Carlito"/>
                <a:cs typeface="Carlito"/>
              </a:rPr>
              <a:t>suntikan </a:t>
            </a:r>
            <a:r>
              <a:rPr sz="2000" spc="-10" dirty="0">
                <a:latin typeface="Carlito"/>
                <a:cs typeface="Carlito"/>
              </a:rPr>
              <a:t>intramuskular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di</a:t>
            </a:r>
            <a:endParaRPr sz="20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rlito"/>
                <a:cs typeface="Carlito"/>
              </a:rPr>
              <a:t>bagian </a:t>
            </a:r>
            <a:r>
              <a:rPr sz="2000" spc="-5" dirty="0">
                <a:latin typeface="Carlito"/>
                <a:cs typeface="Carlito"/>
              </a:rPr>
              <a:t>lengan kiri </a:t>
            </a:r>
            <a:r>
              <a:rPr sz="2000" spc="-15" dirty="0">
                <a:latin typeface="Carlito"/>
                <a:cs typeface="Carlito"/>
              </a:rPr>
              <a:t>atas </a:t>
            </a:r>
            <a:r>
              <a:rPr sz="2000" spc="-10" dirty="0">
                <a:latin typeface="Carlito"/>
                <a:cs typeface="Carlito"/>
              </a:rPr>
              <a:t>dengan </a:t>
            </a:r>
            <a:r>
              <a:rPr sz="2000" spc="-5" dirty="0">
                <a:latin typeface="Carlito"/>
                <a:cs typeface="Carlito"/>
              </a:rPr>
              <a:t>dosis </a:t>
            </a:r>
            <a:r>
              <a:rPr sz="2000" dirty="0">
                <a:latin typeface="Carlito"/>
                <a:cs typeface="Carlito"/>
              </a:rPr>
              <a:t>0,5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mL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Dosis </a:t>
            </a:r>
            <a:r>
              <a:rPr sz="2000" spc="-10" dirty="0">
                <a:latin typeface="Carlito"/>
                <a:cs typeface="Carlito"/>
              </a:rPr>
              <a:t>yang diberikan </a:t>
            </a:r>
            <a:r>
              <a:rPr sz="2000" spc="-5" dirty="0">
                <a:latin typeface="Carlito"/>
                <a:cs typeface="Carlito"/>
              </a:rPr>
              <a:t>beserta </a:t>
            </a:r>
            <a:r>
              <a:rPr sz="2000" spc="-10" dirty="0">
                <a:latin typeface="Carlito"/>
                <a:cs typeface="Carlito"/>
              </a:rPr>
              <a:t>waktu </a:t>
            </a:r>
            <a:r>
              <a:rPr sz="2000" spc="-5" dirty="0">
                <a:latin typeface="Carlito"/>
                <a:cs typeface="Carlito"/>
              </a:rPr>
              <a:t>pemberian harus</a:t>
            </a:r>
            <a:r>
              <a:rPr sz="2000" spc="1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sesuai</a:t>
            </a:r>
            <a:endParaRPr sz="20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dengan yang direkomendasikan </a:t>
            </a:r>
            <a:r>
              <a:rPr sz="2000" spc="-5" dirty="0">
                <a:latin typeface="Carlito"/>
                <a:cs typeface="Carlito"/>
              </a:rPr>
              <a:t>untuk setiap jenis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vaksin:</a:t>
            </a:r>
            <a:endParaRPr sz="2000">
              <a:latin typeface="Carlito"/>
              <a:cs typeface="Carlito"/>
            </a:endParaRPr>
          </a:p>
          <a:p>
            <a:pPr marL="920750" indent="-451484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921385" algn="l"/>
              </a:tabLst>
            </a:pPr>
            <a:r>
              <a:rPr sz="2000" spc="-25" dirty="0">
                <a:latin typeface="Carlito"/>
                <a:cs typeface="Carlito"/>
              </a:rPr>
              <a:t>Vaksin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Sinovac</a:t>
            </a:r>
            <a:endParaRPr sz="2000">
              <a:latin typeface="Carlito"/>
              <a:cs typeface="Carlito"/>
            </a:endParaRPr>
          </a:p>
          <a:p>
            <a:pPr marL="469900" marR="5080" algn="just">
              <a:lnSpc>
                <a:spcPct val="100000"/>
              </a:lnSpc>
              <a:spcBef>
                <a:spcPts val="600"/>
              </a:spcBef>
            </a:pPr>
            <a:r>
              <a:rPr sz="2000" spc="-10" dirty="0">
                <a:latin typeface="Carlito"/>
                <a:cs typeface="Carlito"/>
              </a:rPr>
              <a:t>Sasaran </a:t>
            </a:r>
            <a:r>
              <a:rPr sz="2000" spc="-5" dirty="0">
                <a:latin typeface="Carlito"/>
                <a:cs typeface="Carlito"/>
              </a:rPr>
              <a:t>harus mendapatkan </a:t>
            </a:r>
            <a:r>
              <a:rPr sz="2000" dirty="0">
                <a:latin typeface="Carlito"/>
                <a:cs typeface="Carlito"/>
              </a:rPr>
              <a:t>dua </a:t>
            </a:r>
            <a:r>
              <a:rPr sz="2000" spc="-5" dirty="0">
                <a:latin typeface="Carlito"/>
                <a:cs typeface="Carlito"/>
              </a:rPr>
              <a:t>dosis </a:t>
            </a:r>
            <a:r>
              <a:rPr sz="2000" spc="-10" dirty="0">
                <a:latin typeface="Carlito"/>
                <a:cs typeface="Carlito"/>
              </a:rPr>
              <a:t>vaksin COVID-19 </a:t>
            </a:r>
            <a:r>
              <a:rPr sz="2000" spc="-5" dirty="0">
                <a:latin typeface="Carlito"/>
                <a:cs typeface="Carlito"/>
              </a:rPr>
              <a:t>0,5  ml </a:t>
            </a:r>
            <a:r>
              <a:rPr sz="2000" spc="-10" dirty="0">
                <a:latin typeface="Carlito"/>
                <a:cs typeface="Carlito"/>
              </a:rPr>
              <a:t>dengan interval </a:t>
            </a:r>
            <a:r>
              <a:rPr sz="2000" spc="-5" dirty="0">
                <a:latin typeface="Carlito"/>
                <a:cs typeface="Carlito"/>
              </a:rPr>
              <a:t>pemberian </a:t>
            </a:r>
            <a:r>
              <a:rPr sz="2000" spc="-15" dirty="0">
                <a:latin typeface="Carlito"/>
                <a:cs typeface="Carlito"/>
              </a:rPr>
              <a:t>antara </a:t>
            </a:r>
            <a:r>
              <a:rPr sz="2000" spc="-5" dirty="0">
                <a:latin typeface="Carlito"/>
                <a:cs typeface="Carlito"/>
              </a:rPr>
              <a:t>dosis pertama </a:t>
            </a:r>
            <a:r>
              <a:rPr sz="2000" dirty="0">
                <a:latin typeface="Carlito"/>
                <a:cs typeface="Carlito"/>
              </a:rPr>
              <a:t>dan  </a:t>
            </a:r>
            <a:r>
              <a:rPr sz="2000" spc="-10" dirty="0">
                <a:latin typeface="Carlito"/>
                <a:cs typeface="Carlito"/>
              </a:rPr>
              <a:t>kedua </a:t>
            </a:r>
            <a:r>
              <a:rPr sz="2000" spc="-5" dirty="0">
                <a:latin typeface="Carlito"/>
                <a:cs typeface="Carlito"/>
              </a:rPr>
              <a:t>minimal </a:t>
            </a:r>
            <a:r>
              <a:rPr sz="2000" dirty="0">
                <a:latin typeface="Carlito"/>
                <a:cs typeface="Carlito"/>
              </a:rPr>
              <a:t>14 </a:t>
            </a:r>
            <a:r>
              <a:rPr sz="2000" spc="-5" dirty="0">
                <a:latin typeface="Carlito"/>
                <a:cs typeface="Carlito"/>
              </a:rPr>
              <a:t>hari. </a:t>
            </a:r>
            <a:r>
              <a:rPr sz="2000" dirty="0">
                <a:latin typeface="Carlito"/>
                <a:cs typeface="Carlito"/>
              </a:rPr>
              <a:t>Masing-masing </a:t>
            </a:r>
            <a:r>
              <a:rPr sz="2000" spc="-5" dirty="0">
                <a:latin typeface="Carlito"/>
                <a:cs typeface="Carlito"/>
              </a:rPr>
              <a:t>dosis harus  menggunakan jenis </a:t>
            </a:r>
            <a:r>
              <a:rPr sz="2000" spc="-10" dirty="0">
                <a:latin typeface="Carlito"/>
                <a:cs typeface="Carlito"/>
              </a:rPr>
              <a:t>vaksin yang </a:t>
            </a:r>
            <a:r>
              <a:rPr sz="2000" spc="-5" dirty="0">
                <a:latin typeface="Carlito"/>
                <a:cs typeface="Carlito"/>
              </a:rPr>
              <a:t>sama.</a:t>
            </a:r>
            <a:endParaRPr sz="2000">
              <a:latin typeface="Carlito"/>
              <a:cs typeface="Carlito"/>
            </a:endParaRPr>
          </a:p>
          <a:p>
            <a:pPr marL="920750" indent="-451484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921385" algn="l"/>
              </a:tabLst>
            </a:pPr>
            <a:r>
              <a:rPr sz="2000" spc="-25" dirty="0">
                <a:latin typeface="Carlito"/>
                <a:cs typeface="Carlito"/>
              </a:rPr>
              <a:t>Vaksin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lainnya</a:t>
            </a:r>
            <a:endParaRPr sz="2000">
              <a:latin typeface="Carlito"/>
              <a:cs typeface="Carlito"/>
            </a:endParaRPr>
          </a:p>
          <a:p>
            <a:pPr marL="469900" algn="just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arlito"/>
                <a:cs typeface="Carlito"/>
              </a:rPr>
              <a:t>Jumlah </a:t>
            </a:r>
            <a:r>
              <a:rPr sz="2000" spc="-10" dirty="0">
                <a:latin typeface="Carlito"/>
                <a:cs typeface="Carlito"/>
              </a:rPr>
              <a:t>dosis </a:t>
            </a:r>
            <a:r>
              <a:rPr sz="2000" spc="-5" dirty="0">
                <a:latin typeface="Carlito"/>
                <a:cs typeface="Carlito"/>
              </a:rPr>
              <a:t>dan </a:t>
            </a:r>
            <a:r>
              <a:rPr sz="2000" spc="-10" dirty="0">
                <a:latin typeface="Carlito"/>
                <a:cs typeface="Carlito"/>
              </a:rPr>
              <a:t>waktu </a:t>
            </a:r>
            <a:r>
              <a:rPr sz="2000" spc="-5" dirty="0">
                <a:latin typeface="Carlito"/>
                <a:cs typeface="Carlito"/>
              </a:rPr>
              <a:t>pemberian </a:t>
            </a:r>
            <a:r>
              <a:rPr sz="2000" spc="-10" dirty="0">
                <a:latin typeface="Carlito"/>
                <a:cs typeface="Carlito"/>
              </a:rPr>
              <a:t>ditentukan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kemudian,</a:t>
            </a:r>
            <a:endParaRPr sz="2000">
              <a:latin typeface="Carlito"/>
              <a:cs typeface="Carlito"/>
            </a:endParaRPr>
          </a:p>
          <a:p>
            <a:pPr marL="469900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rlito"/>
                <a:cs typeface="Carlito"/>
              </a:rPr>
              <a:t>bergantung </a:t>
            </a:r>
            <a:r>
              <a:rPr sz="2000" dirty="0">
                <a:latin typeface="Carlito"/>
                <a:cs typeface="Carlito"/>
              </a:rPr>
              <a:t>pada </a:t>
            </a:r>
            <a:r>
              <a:rPr sz="2000" spc="-5" dirty="0">
                <a:latin typeface="Carlito"/>
                <a:cs typeface="Carlito"/>
              </a:rPr>
              <a:t>jenis </a:t>
            </a:r>
            <a:r>
              <a:rPr sz="2000" spc="-10" dirty="0">
                <a:latin typeface="Carlito"/>
                <a:cs typeface="Carlito"/>
              </a:rPr>
              <a:t>vaksin yang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digunakan.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71943" y="2651505"/>
            <a:ext cx="4794377" cy="2686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7839" y="146304"/>
            <a:ext cx="9416415" cy="970280"/>
            <a:chOff x="1767839" y="146304"/>
            <a:chExt cx="9416415" cy="970280"/>
          </a:xfrm>
        </p:grpSpPr>
        <p:sp>
          <p:nvSpPr>
            <p:cNvPr id="3" name="object 3"/>
            <p:cNvSpPr/>
            <p:nvPr/>
          </p:nvSpPr>
          <p:spPr>
            <a:xfrm>
              <a:off x="1767839" y="146304"/>
              <a:ext cx="8879585" cy="9700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59" y="146304"/>
              <a:ext cx="729233" cy="9700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68127" y="146304"/>
              <a:ext cx="1015746" cy="9700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9051" y="288163"/>
            <a:ext cx="8838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Langkah </a:t>
            </a:r>
            <a:r>
              <a:rPr sz="3200" dirty="0"/>
              <a:t>dan </a:t>
            </a:r>
            <a:r>
              <a:rPr sz="3200" spc="-5" dirty="0"/>
              <a:t>Prosedur </a:t>
            </a:r>
            <a:r>
              <a:rPr sz="3200" spc="-20" dirty="0"/>
              <a:t>Penyuntikan </a:t>
            </a:r>
            <a:r>
              <a:rPr sz="3200" spc="-35" dirty="0"/>
              <a:t>Vaksin</a:t>
            </a:r>
            <a:r>
              <a:rPr sz="3200" spc="-130" dirty="0"/>
              <a:t> </a:t>
            </a:r>
            <a:r>
              <a:rPr sz="3200" spc="-15" dirty="0"/>
              <a:t>COVID-19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288036" y="1321308"/>
            <a:ext cx="11616055" cy="153924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201295" rIns="0" bIns="0" rtlCol="0">
            <a:spAutoFit/>
          </a:bodyPr>
          <a:lstStyle/>
          <a:p>
            <a:pPr marL="433705" marR="83185" indent="-342900" algn="just">
              <a:lnSpc>
                <a:spcPct val="100000"/>
              </a:lnSpc>
              <a:spcBef>
                <a:spcPts val="1585"/>
              </a:spcBef>
              <a:buFont typeface="Wingdings"/>
              <a:buChar char=""/>
              <a:tabLst>
                <a:tab pos="434340" algn="l"/>
              </a:tabLst>
            </a:pPr>
            <a:r>
              <a:rPr sz="2400" spc="-10" dirty="0">
                <a:latin typeface="Carlito"/>
                <a:cs typeface="Carlito"/>
              </a:rPr>
              <a:t>Pengambilan </a:t>
            </a:r>
            <a:r>
              <a:rPr sz="2400" spc="-15" dirty="0">
                <a:latin typeface="Carlito"/>
                <a:cs typeface="Carlito"/>
              </a:rPr>
              <a:t>vaksin </a:t>
            </a:r>
            <a:r>
              <a:rPr sz="2400" spc="-10" dirty="0">
                <a:latin typeface="Carlito"/>
                <a:cs typeface="Carlito"/>
              </a:rPr>
              <a:t>dengan </a:t>
            </a:r>
            <a:r>
              <a:rPr sz="2400" spc="-20" dirty="0">
                <a:latin typeface="Carlito"/>
                <a:cs typeface="Carlito"/>
              </a:rPr>
              <a:t>cara </a:t>
            </a:r>
            <a:r>
              <a:rPr sz="2400" spc="-10" dirty="0">
                <a:latin typeface="Carlito"/>
                <a:cs typeface="Carlito"/>
              </a:rPr>
              <a:t>memasukkan </a:t>
            </a:r>
            <a:r>
              <a:rPr sz="2400" spc="-5" dirty="0">
                <a:latin typeface="Carlito"/>
                <a:cs typeface="Carlito"/>
              </a:rPr>
              <a:t>jarum </a:t>
            </a:r>
            <a:r>
              <a:rPr sz="2400" spc="-35" dirty="0">
                <a:latin typeface="Carlito"/>
                <a:cs typeface="Carlito"/>
              </a:rPr>
              <a:t>ke </a:t>
            </a:r>
            <a:r>
              <a:rPr sz="2400" spc="-5" dirty="0">
                <a:latin typeface="Carlito"/>
                <a:cs typeface="Carlito"/>
              </a:rPr>
              <a:t>dalam </a:t>
            </a:r>
            <a:r>
              <a:rPr sz="2400" dirty="0">
                <a:latin typeface="Carlito"/>
                <a:cs typeface="Carlito"/>
              </a:rPr>
              <a:t>vial </a:t>
            </a:r>
            <a:r>
              <a:rPr sz="2400" spc="-15" dirty="0">
                <a:latin typeface="Carlito"/>
                <a:cs typeface="Carlito"/>
              </a:rPr>
              <a:t>vaksin </a:t>
            </a:r>
            <a:r>
              <a:rPr sz="2400" spc="-5" dirty="0">
                <a:latin typeface="Carlito"/>
                <a:cs typeface="Carlito"/>
              </a:rPr>
              <a:t>dan  </a:t>
            </a:r>
            <a:r>
              <a:rPr sz="2400" spc="-10" dirty="0">
                <a:latin typeface="Carlito"/>
                <a:cs typeface="Carlito"/>
              </a:rPr>
              <a:t>memastikan </a:t>
            </a:r>
            <a:r>
              <a:rPr sz="2400" spc="-5" dirty="0">
                <a:latin typeface="Carlito"/>
                <a:cs typeface="Carlito"/>
              </a:rPr>
              <a:t>ujung jarum selalu </a:t>
            </a:r>
            <a:r>
              <a:rPr sz="2400" spc="-10" dirty="0">
                <a:latin typeface="Carlito"/>
                <a:cs typeface="Carlito"/>
              </a:rPr>
              <a:t>berada </a:t>
            </a:r>
            <a:r>
              <a:rPr sz="2400" dirty="0">
                <a:latin typeface="Carlito"/>
                <a:cs typeface="Carlito"/>
              </a:rPr>
              <a:t>di </a:t>
            </a:r>
            <a:r>
              <a:rPr sz="2400" spc="-15" dirty="0">
                <a:latin typeface="Carlito"/>
                <a:cs typeface="Carlito"/>
              </a:rPr>
              <a:t>bawah </a:t>
            </a:r>
            <a:r>
              <a:rPr sz="2400" spc="-10" dirty="0">
                <a:latin typeface="Carlito"/>
                <a:cs typeface="Carlito"/>
              </a:rPr>
              <a:t>permukaan larutan </a:t>
            </a:r>
            <a:r>
              <a:rPr sz="2400" spc="-15" dirty="0">
                <a:latin typeface="Carlito"/>
                <a:cs typeface="Carlito"/>
              </a:rPr>
              <a:t>vaksin </a:t>
            </a:r>
            <a:r>
              <a:rPr sz="2400" spc="-10" dirty="0">
                <a:latin typeface="Carlito"/>
                <a:cs typeface="Carlito"/>
              </a:rPr>
              <a:t>sehingga  </a:t>
            </a:r>
            <a:r>
              <a:rPr sz="2400" dirty="0">
                <a:latin typeface="Carlito"/>
                <a:cs typeface="Carlito"/>
              </a:rPr>
              <a:t>tidak ada </a:t>
            </a:r>
            <a:r>
              <a:rPr sz="2400" spc="-15" dirty="0">
                <a:latin typeface="Carlito"/>
                <a:cs typeface="Carlito"/>
              </a:rPr>
              <a:t>udara </a:t>
            </a:r>
            <a:r>
              <a:rPr sz="2400" spc="-10" dirty="0">
                <a:latin typeface="Carlito"/>
                <a:cs typeface="Carlito"/>
              </a:rPr>
              <a:t>yang </a:t>
            </a:r>
            <a:r>
              <a:rPr sz="2400" dirty="0">
                <a:latin typeface="Carlito"/>
                <a:cs typeface="Carlito"/>
              </a:rPr>
              <a:t>masuk </a:t>
            </a:r>
            <a:r>
              <a:rPr sz="2400" spc="-40" dirty="0">
                <a:latin typeface="Carlito"/>
                <a:cs typeface="Carlito"/>
              </a:rPr>
              <a:t>ke </a:t>
            </a:r>
            <a:r>
              <a:rPr sz="2400" spc="-5" dirty="0">
                <a:latin typeface="Carlito"/>
                <a:cs typeface="Carlito"/>
              </a:rPr>
              <a:t>dalam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spuit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036" y="3035807"/>
            <a:ext cx="11616055" cy="153797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200660" rIns="0" bIns="0" rtlCol="0">
            <a:spAutoFit/>
          </a:bodyPr>
          <a:lstStyle/>
          <a:p>
            <a:pPr marL="342900" marR="81915" indent="-342900" algn="r">
              <a:lnSpc>
                <a:spcPct val="100000"/>
              </a:lnSpc>
              <a:spcBef>
                <a:spcPts val="1580"/>
              </a:spcBef>
              <a:buFont typeface="Wingdings"/>
              <a:buChar char=""/>
              <a:tabLst>
                <a:tab pos="342900" algn="l"/>
              </a:tabLst>
            </a:pPr>
            <a:r>
              <a:rPr sz="2400" spc="-40" dirty="0">
                <a:latin typeface="Carlito"/>
                <a:cs typeface="Carlito"/>
              </a:rPr>
              <a:t>Tarik</a:t>
            </a:r>
            <a:r>
              <a:rPr sz="2400" spc="8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torak</a:t>
            </a:r>
            <a:r>
              <a:rPr sz="2400" spc="9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perlahan-lahan</a:t>
            </a:r>
            <a:r>
              <a:rPr sz="2400" spc="8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agar</a:t>
            </a:r>
            <a:r>
              <a:rPr sz="2400" spc="9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larutan</a:t>
            </a:r>
            <a:r>
              <a:rPr sz="2400" spc="8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vaksin</a:t>
            </a:r>
            <a:r>
              <a:rPr sz="2400" spc="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masuk</a:t>
            </a:r>
            <a:r>
              <a:rPr sz="2400" spc="80" dirty="0">
                <a:latin typeface="Carlito"/>
                <a:cs typeface="Carlito"/>
              </a:rPr>
              <a:t> </a:t>
            </a:r>
            <a:r>
              <a:rPr sz="2400" spc="-40" dirty="0">
                <a:latin typeface="Carlito"/>
                <a:cs typeface="Carlito"/>
              </a:rPr>
              <a:t>ke</a:t>
            </a:r>
            <a:r>
              <a:rPr sz="2400" spc="9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dalam</a:t>
            </a:r>
            <a:r>
              <a:rPr sz="2400" spc="9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spuit</a:t>
            </a:r>
            <a:r>
              <a:rPr sz="2400" spc="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dan</a:t>
            </a:r>
            <a:r>
              <a:rPr sz="2400" spc="8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keluarkan</a:t>
            </a:r>
            <a:r>
              <a:rPr sz="2400" spc="8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udara</a:t>
            </a:r>
            <a:endParaRPr sz="2400">
              <a:latin typeface="Carlito"/>
              <a:cs typeface="Carlito"/>
            </a:endParaRPr>
          </a:p>
          <a:p>
            <a:pPr marR="81915" algn="r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yang</a:t>
            </a:r>
            <a:r>
              <a:rPr sz="2400" spc="21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tersisa</a:t>
            </a:r>
            <a:r>
              <a:rPr sz="2400" spc="204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dengan</a:t>
            </a:r>
            <a:r>
              <a:rPr sz="2400" spc="22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cara</a:t>
            </a:r>
            <a:r>
              <a:rPr sz="2400" spc="2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mengetuk</a:t>
            </a:r>
            <a:r>
              <a:rPr sz="2400" spc="19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alat</a:t>
            </a:r>
            <a:r>
              <a:rPr sz="2400" spc="2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suntik</a:t>
            </a:r>
            <a:r>
              <a:rPr sz="2400" spc="2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dan</a:t>
            </a:r>
            <a:r>
              <a:rPr sz="2400" spc="2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mendorong</a:t>
            </a:r>
            <a:r>
              <a:rPr sz="2400" spc="21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torak</a:t>
            </a:r>
            <a:r>
              <a:rPr sz="2400" spc="2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sampai</a:t>
            </a:r>
            <a:r>
              <a:rPr sz="2400" spc="2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pada</a:t>
            </a:r>
            <a:r>
              <a:rPr sz="2400" spc="21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skala</a:t>
            </a:r>
            <a:endParaRPr sz="2400">
              <a:latin typeface="Carlito"/>
              <a:cs typeface="Carlito"/>
            </a:endParaRPr>
          </a:p>
          <a:p>
            <a:pPr marL="433705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0.5 </a:t>
            </a:r>
            <a:r>
              <a:rPr sz="2400" dirty="0">
                <a:latin typeface="Carlito"/>
                <a:cs typeface="Carlito"/>
              </a:rPr>
              <a:t>ml, </a:t>
            </a:r>
            <a:r>
              <a:rPr sz="2400" spc="-10" dirty="0">
                <a:latin typeface="Carlito"/>
                <a:cs typeface="Carlito"/>
              </a:rPr>
              <a:t>kemudian </a:t>
            </a:r>
            <a:r>
              <a:rPr sz="2400" spc="-5" dirty="0">
                <a:latin typeface="Carlito"/>
                <a:cs typeface="Carlito"/>
              </a:rPr>
              <a:t>cabut jarum dari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vial.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036" y="4805171"/>
            <a:ext cx="11616055" cy="130302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267335" rIns="0" bIns="0" rtlCol="0">
            <a:spAutoFit/>
          </a:bodyPr>
          <a:lstStyle/>
          <a:p>
            <a:pPr marL="448945" marR="83820" indent="-358140">
              <a:lnSpc>
                <a:spcPct val="100000"/>
              </a:lnSpc>
              <a:spcBef>
                <a:spcPts val="2105"/>
              </a:spcBef>
              <a:buFont typeface="Wingdings"/>
              <a:buChar char=""/>
              <a:tabLst>
                <a:tab pos="449580" algn="l"/>
                <a:tab pos="1800860" algn="l"/>
                <a:tab pos="2479040" algn="l"/>
                <a:tab pos="3519804" algn="l"/>
                <a:tab pos="5013325" algn="l"/>
                <a:tab pos="6205855" algn="l"/>
                <a:tab pos="7263130" algn="l"/>
                <a:tab pos="8301355" algn="l"/>
                <a:tab pos="9083040" algn="l"/>
                <a:tab pos="9691370" algn="l"/>
                <a:tab pos="10704830" algn="l"/>
              </a:tabLst>
            </a:pPr>
            <a:r>
              <a:rPr sz="2400" dirty="0">
                <a:latin typeface="Carlito"/>
                <a:cs typeface="Carlito"/>
              </a:rPr>
              <a:t>Be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spc="-5" dirty="0">
                <a:latin typeface="Carlito"/>
                <a:cs typeface="Carlito"/>
              </a:rPr>
              <a:t>si</a:t>
            </a:r>
            <a:r>
              <a:rPr sz="2400" spc="-15" dirty="0">
                <a:latin typeface="Carlito"/>
                <a:cs typeface="Carlito"/>
              </a:rPr>
              <a:t>h</a:t>
            </a:r>
            <a:r>
              <a:rPr sz="2400" spc="-35" dirty="0">
                <a:latin typeface="Carlito"/>
                <a:cs typeface="Carlito"/>
              </a:rPr>
              <a:t>k</a:t>
            </a:r>
            <a:r>
              <a:rPr sz="2400" dirty="0">
                <a:latin typeface="Carlito"/>
                <a:cs typeface="Carlito"/>
              </a:rPr>
              <a:t>an	</a:t>
            </a:r>
            <a:r>
              <a:rPr sz="2400" spc="-50" dirty="0">
                <a:latin typeface="Carlito"/>
                <a:cs typeface="Carlito"/>
              </a:rPr>
              <a:t>k</a:t>
            </a:r>
            <a:r>
              <a:rPr sz="2400" spc="-5" dirty="0">
                <a:latin typeface="Carlito"/>
                <a:cs typeface="Carlito"/>
              </a:rPr>
              <a:t>uli</a:t>
            </a:r>
            <a:r>
              <a:rPr sz="2400" dirty="0">
                <a:latin typeface="Carlito"/>
                <a:cs typeface="Carlito"/>
              </a:rPr>
              <a:t>t	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emp</a:t>
            </a:r>
            <a:r>
              <a:rPr sz="2400" spc="-30" dirty="0">
                <a:latin typeface="Carlito"/>
                <a:cs typeface="Carlito"/>
              </a:rPr>
              <a:t>a</a:t>
            </a:r>
            <a:r>
              <a:rPr sz="2400" dirty="0">
                <a:latin typeface="Carlito"/>
                <a:cs typeface="Carlito"/>
              </a:rPr>
              <a:t>t	</a:t>
            </a:r>
            <a:r>
              <a:rPr sz="2400" spc="-5" dirty="0">
                <a:latin typeface="Carlito"/>
                <a:cs typeface="Carlito"/>
              </a:rPr>
              <a:t>p</a:t>
            </a:r>
            <a:r>
              <a:rPr sz="2400" spc="5" dirty="0">
                <a:latin typeface="Carlito"/>
                <a:cs typeface="Carlito"/>
              </a:rPr>
              <a:t>e</a:t>
            </a:r>
            <a:r>
              <a:rPr sz="2400" dirty="0">
                <a:latin typeface="Carlito"/>
                <a:cs typeface="Carlito"/>
              </a:rPr>
              <a:t>mb</a:t>
            </a:r>
            <a:r>
              <a:rPr sz="2400" spc="10" dirty="0">
                <a:latin typeface="Carlito"/>
                <a:cs typeface="Carlito"/>
              </a:rPr>
              <a:t>e</a:t>
            </a:r>
            <a:r>
              <a:rPr sz="2400" dirty="0">
                <a:latin typeface="Carlito"/>
                <a:cs typeface="Carlito"/>
              </a:rPr>
              <a:t>r</a:t>
            </a:r>
            <a:r>
              <a:rPr sz="2400" spc="5" dirty="0">
                <a:latin typeface="Carlito"/>
                <a:cs typeface="Carlito"/>
              </a:rPr>
              <a:t>i</a:t>
            </a:r>
            <a:r>
              <a:rPr sz="2400" dirty="0">
                <a:latin typeface="Carlito"/>
                <a:cs typeface="Carlito"/>
              </a:rPr>
              <a:t>an	</a:t>
            </a:r>
            <a:r>
              <a:rPr sz="2400" spc="-5" dirty="0">
                <a:latin typeface="Carlito"/>
                <a:cs typeface="Carlito"/>
              </a:rPr>
              <a:t>su</a:t>
            </a:r>
            <a:r>
              <a:rPr sz="2400" spc="-30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ti</a:t>
            </a:r>
            <a:r>
              <a:rPr sz="2400" spc="-40" dirty="0">
                <a:latin typeface="Carlito"/>
                <a:cs typeface="Carlito"/>
              </a:rPr>
              <a:t>k</a:t>
            </a:r>
            <a:r>
              <a:rPr sz="2400" dirty="0">
                <a:latin typeface="Carlito"/>
                <a:cs typeface="Carlito"/>
              </a:rPr>
              <a:t>an	</a:t>
            </a:r>
            <a:r>
              <a:rPr sz="2400" spc="-15" dirty="0">
                <a:latin typeface="Carlito"/>
                <a:cs typeface="Carlito"/>
              </a:rPr>
              <a:t>d</a:t>
            </a:r>
            <a:r>
              <a:rPr sz="2400" dirty="0">
                <a:latin typeface="Carlito"/>
                <a:cs typeface="Carlito"/>
              </a:rPr>
              <a:t>en</a:t>
            </a:r>
            <a:r>
              <a:rPr sz="2400" spc="-45" dirty="0">
                <a:latin typeface="Carlito"/>
                <a:cs typeface="Carlito"/>
              </a:rPr>
              <a:t>g</a:t>
            </a:r>
            <a:r>
              <a:rPr sz="2400" dirty="0">
                <a:latin typeface="Carlito"/>
                <a:cs typeface="Carlito"/>
              </a:rPr>
              <a:t>an	al</a:t>
            </a:r>
            <a:r>
              <a:rPr sz="2400" spc="-85" dirty="0">
                <a:latin typeface="Carlito"/>
                <a:cs typeface="Carlito"/>
              </a:rPr>
              <a:t>k</a:t>
            </a:r>
            <a:r>
              <a:rPr sz="2400" spc="-5" dirty="0">
                <a:latin typeface="Carlito"/>
                <a:cs typeface="Carlito"/>
              </a:rPr>
              <a:t>oh</a:t>
            </a:r>
            <a:r>
              <a:rPr sz="2400" spc="-15" dirty="0">
                <a:latin typeface="Carlito"/>
                <a:cs typeface="Carlito"/>
              </a:rPr>
              <a:t>o</a:t>
            </a:r>
            <a:r>
              <a:rPr sz="2400" dirty="0">
                <a:latin typeface="Carlito"/>
                <a:cs typeface="Carlito"/>
              </a:rPr>
              <a:t>l	</a:t>
            </a:r>
            <a:r>
              <a:rPr sz="2400" spc="-15" dirty="0">
                <a:latin typeface="Carlito"/>
                <a:cs typeface="Carlito"/>
              </a:rPr>
              <a:t>s</a:t>
            </a:r>
            <a:r>
              <a:rPr sz="2400" spc="-25" dirty="0">
                <a:latin typeface="Carlito"/>
                <a:cs typeface="Carlito"/>
              </a:rPr>
              <a:t>w</a:t>
            </a:r>
            <a:r>
              <a:rPr sz="2400" dirty="0">
                <a:latin typeface="Carlito"/>
                <a:cs typeface="Carlito"/>
              </a:rPr>
              <a:t>ab	</a:t>
            </a:r>
            <a:r>
              <a:rPr sz="2400" spc="-15" dirty="0">
                <a:latin typeface="Carlito"/>
                <a:cs typeface="Carlito"/>
              </a:rPr>
              <a:t>d</a:t>
            </a:r>
            <a:r>
              <a:rPr sz="2400" dirty="0">
                <a:latin typeface="Carlito"/>
                <a:cs typeface="Carlito"/>
              </a:rPr>
              <a:t>an	tun</a:t>
            </a:r>
            <a:r>
              <a:rPr sz="2400" spc="15" dirty="0">
                <a:latin typeface="Carlito"/>
                <a:cs typeface="Carlito"/>
              </a:rPr>
              <a:t>g</a:t>
            </a:r>
            <a:r>
              <a:rPr sz="2400" dirty="0">
                <a:latin typeface="Carlito"/>
                <a:cs typeface="Carlito"/>
              </a:rPr>
              <a:t>gu	</a:t>
            </a:r>
            <a:r>
              <a:rPr sz="2400" spc="-5" dirty="0">
                <a:latin typeface="Carlito"/>
                <a:cs typeface="Carlito"/>
              </a:rPr>
              <a:t>hin</a:t>
            </a:r>
            <a:r>
              <a:rPr sz="2400" spc="15" dirty="0">
                <a:latin typeface="Carlito"/>
                <a:cs typeface="Carlito"/>
              </a:rPr>
              <a:t>g</a:t>
            </a:r>
            <a:r>
              <a:rPr sz="2400" spc="-50" dirty="0">
                <a:latin typeface="Carlito"/>
                <a:cs typeface="Carlito"/>
              </a:rPr>
              <a:t>g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15" dirty="0">
                <a:latin typeface="Carlito"/>
                <a:cs typeface="Carlito"/>
              </a:rPr>
              <a:t>kering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4740" y="76200"/>
            <a:ext cx="4936998" cy="11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8021" y="243586"/>
            <a:ext cx="426339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5" dirty="0"/>
              <a:t>Tujuan</a:t>
            </a:r>
            <a:r>
              <a:rPr sz="3800" spc="-50" dirty="0"/>
              <a:t> </a:t>
            </a:r>
            <a:r>
              <a:rPr sz="3800" spc="-10" dirty="0"/>
              <a:t>Pembelajaran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297179" y="1397508"/>
            <a:ext cx="11597640" cy="5118100"/>
          </a:xfrm>
          <a:custGeom>
            <a:avLst/>
            <a:gdLst/>
            <a:ahLst/>
            <a:cxnLst/>
            <a:rect l="l" t="t" r="r" b="b"/>
            <a:pathLst>
              <a:path w="11597640" h="5118100">
                <a:moveTo>
                  <a:pt x="11597640" y="0"/>
                </a:moveTo>
                <a:lnTo>
                  <a:pt x="0" y="0"/>
                </a:lnTo>
                <a:lnTo>
                  <a:pt x="0" y="5117592"/>
                </a:lnTo>
                <a:lnTo>
                  <a:pt x="11597640" y="5117592"/>
                </a:lnTo>
                <a:lnTo>
                  <a:pt x="11597640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615" y="1660160"/>
            <a:ext cx="11443970" cy="45078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  <a:tabLst>
                <a:tab pos="3670300" algn="l"/>
              </a:tabLst>
            </a:pPr>
            <a:r>
              <a:rPr sz="2200" b="1" spc="-25" dirty="0">
                <a:latin typeface="Carlito"/>
                <a:cs typeface="Carlito"/>
              </a:rPr>
              <a:t>Tujuan</a:t>
            </a:r>
            <a:r>
              <a:rPr sz="2200" b="1" dirty="0">
                <a:latin typeface="Carlito"/>
                <a:cs typeface="Carlito"/>
              </a:rPr>
              <a:t> </a:t>
            </a:r>
            <a:r>
              <a:rPr sz="2200" b="1" spc="-15" dirty="0">
                <a:latin typeface="Carlito"/>
                <a:cs typeface="Carlito"/>
              </a:rPr>
              <a:t>Pembelajaran</a:t>
            </a:r>
            <a:r>
              <a:rPr sz="2200" b="1" spc="6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Umum	</a:t>
            </a:r>
            <a:r>
              <a:rPr sz="2200" b="1" spc="-5" dirty="0">
                <a:latin typeface="Carlito"/>
                <a:cs typeface="Carlito"/>
              </a:rPr>
              <a:t>: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ts val="2380"/>
              </a:lnSpc>
              <a:spcBef>
                <a:spcPts val="430"/>
              </a:spcBef>
            </a:pPr>
            <a:r>
              <a:rPr sz="2200" spc="-10" dirty="0">
                <a:latin typeface="Carlito"/>
                <a:cs typeface="Carlito"/>
              </a:rPr>
              <a:t>Setelah mengikuti pelatihan </a:t>
            </a:r>
            <a:r>
              <a:rPr sz="2200" spc="-5" dirty="0">
                <a:latin typeface="Carlito"/>
                <a:cs typeface="Carlito"/>
              </a:rPr>
              <a:t>ini </a:t>
            </a:r>
            <a:r>
              <a:rPr sz="2200" spc="-10" dirty="0">
                <a:latin typeface="Carlito"/>
                <a:cs typeface="Carlito"/>
              </a:rPr>
              <a:t>peserta dapat mengetahui, </a:t>
            </a:r>
            <a:r>
              <a:rPr sz="2200" spc="-5" dirty="0">
                <a:latin typeface="Carlito"/>
                <a:cs typeface="Carlito"/>
              </a:rPr>
              <a:t>memahami </a:t>
            </a:r>
            <a:r>
              <a:rPr sz="2200" spc="-10" dirty="0">
                <a:latin typeface="Carlito"/>
                <a:cs typeface="Carlito"/>
              </a:rPr>
              <a:t>dan melaksanaan </a:t>
            </a:r>
            <a:r>
              <a:rPr sz="2200" spc="-15" dirty="0">
                <a:latin typeface="Carlito"/>
                <a:cs typeface="Carlito"/>
              </a:rPr>
              <a:t>pelayanan  </a:t>
            </a:r>
            <a:r>
              <a:rPr sz="2200" spc="-5" dirty="0">
                <a:latin typeface="Carlito"/>
                <a:cs typeface="Carlito"/>
              </a:rPr>
              <a:t>imunisasi </a:t>
            </a:r>
            <a:r>
              <a:rPr sz="2200" spc="-10" dirty="0">
                <a:latin typeface="Carlito"/>
                <a:cs typeface="Carlito"/>
              </a:rPr>
              <a:t>COVID-19 dan pengelolaan </a:t>
            </a:r>
            <a:r>
              <a:rPr sz="2200" spc="-20" dirty="0">
                <a:latin typeface="Carlito"/>
                <a:cs typeface="Carlito"/>
              </a:rPr>
              <a:t>rantai </a:t>
            </a:r>
            <a:r>
              <a:rPr sz="2200" spc="-10" dirty="0">
                <a:latin typeface="Carlito"/>
                <a:cs typeface="Carlito"/>
              </a:rPr>
              <a:t>dingin </a:t>
            </a:r>
            <a:r>
              <a:rPr sz="2200" spc="-15" dirty="0">
                <a:latin typeface="Carlito"/>
                <a:cs typeface="Carlito"/>
              </a:rPr>
              <a:t>vaksin</a:t>
            </a:r>
            <a:r>
              <a:rPr sz="2200" spc="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COVID-19.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670300" algn="l"/>
              </a:tabLst>
            </a:pPr>
            <a:r>
              <a:rPr sz="2200" b="1" spc="-25" dirty="0">
                <a:latin typeface="Carlito"/>
                <a:cs typeface="Carlito"/>
              </a:rPr>
              <a:t>Tujuan</a:t>
            </a:r>
            <a:r>
              <a:rPr sz="2200" b="1" dirty="0">
                <a:latin typeface="Carlito"/>
                <a:cs typeface="Carlito"/>
              </a:rPr>
              <a:t> </a:t>
            </a:r>
            <a:r>
              <a:rPr sz="2200" b="1" spc="-15" dirty="0">
                <a:latin typeface="Carlito"/>
                <a:cs typeface="Carlito"/>
              </a:rPr>
              <a:t>Pembelajaran</a:t>
            </a:r>
            <a:r>
              <a:rPr sz="2200" b="1" spc="55" dirty="0">
                <a:latin typeface="Carlito"/>
                <a:cs typeface="Carlito"/>
              </a:rPr>
              <a:t> </a:t>
            </a:r>
            <a:r>
              <a:rPr sz="2200" b="1" spc="-5" dirty="0">
                <a:latin typeface="Carlito"/>
                <a:cs typeface="Carlito"/>
              </a:rPr>
              <a:t>Khusus	: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spc="-10" dirty="0">
                <a:latin typeface="Carlito"/>
                <a:cs typeface="Carlito"/>
              </a:rPr>
              <a:t>Setelah mengikuti pelatihan </a:t>
            </a:r>
            <a:r>
              <a:rPr sz="2200" spc="-5" dirty="0">
                <a:latin typeface="Carlito"/>
                <a:cs typeface="Carlito"/>
              </a:rPr>
              <a:t>ini </a:t>
            </a:r>
            <a:r>
              <a:rPr sz="2200" spc="-10" dirty="0">
                <a:latin typeface="Carlito"/>
                <a:cs typeface="Carlito"/>
              </a:rPr>
              <a:t>peserta</a:t>
            </a:r>
            <a:r>
              <a:rPr sz="2200" spc="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dapat:</a:t>
            </a:r>
            <a:endParaRPr sz="2200">
              <a:latin typeface="Carlito"/>
              <a:cs typeface="Carlito"/>
            </a:endParaRPr>
          </a:p>
          <a:p>
            <a:pPr marL="469265" marR="5715" indent="-457200">
              <a:lnSpc>
                <a:spcPts val="2380"/>
              </a:lnSpc>
              <a:spcBef>
                <a:spcPts val="425"/>
              </a:spcBef>
              <a:buAutoNum type="arabicPeriod"/>
              <a:tabLst>
                <a:tab pos="469265" algn="l"/>
                <a:tab pos="469900" algn="l"/>
                <a:tab pos="1976755" algn="l"/>
                <a:tab pos="2539365" algn="l"/>
                <a:tab pos="3961765" algn="l"/>
                <a:tab pos="4869815" algn="l"/>
                <a:tab pos="6042025" algn="l"/>
                <a:tab pos="6602730" algn="l"/>
                <a:tab pos="8092440" algn="l"/>
                <a:tab pos="8927465" algn="l"/>
                <a:tab pos="9488170" algn="l"/>
                <a:tab pos="10420985" algn="l"/>
              </a:tabLst>
            </a:pPr>
            <a:r>
              <a:rPr sz="2200" spc="-5" dirty="0">
                <a:latin typeface="Carlito"/>
                <a:cs typeface="Carlito"/>
              </a:rPr>
              <a:t>Men</a:t>
            </a:r>
            <a:r>
              <a:rPr sz="2200" spc="-25" dirty="0">
                <a:latin typeface="Carlito"/>
                <a:cs typeface="Carlito"/>
              </a:rPr>
              <a:t>g</a:t>
            </a:r>
            <a:r>
              <a:rPr sz="2200" spc="-5" dirty="0">
                <a:latin typeface="Carlito"/>
                <a:cs typeface="Carlito"/>
              </a:rPr>
              <a:t>e</a:t>
            </a:r>
            <a:r>
              <a:rPr sz="2200" spc="-35" dirty="0">
                <a:latin typeface="Carlito"/>
                <a:cs typeface="Carlito"/>
              </a:rPr>
              <a:t>t</a:t>
            </a:r>
            <a:r>
              <a:rPr sz="2200" spc="-5" dirty="0">
                <a:latin typeface="Carlito"/>
                <a:cs typeface="Carlito"/>
              </a:rPr>
              <a:t>ahui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da</a:t>
            </a:r>
            <a:r>
              <a:rPr sz="2200" spc="-5" dirty="0">
                <a:latin typeface="Carlito"/>
                <a:cs typeface="Carlito"/>
              </a:rPr>
              <a:t>n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5" dirty="0">
                <a:latin typeface="Carlito"/>
                <a:cs typeface="Carlito"/>
              </a:rPr>
              <a:t>m</a:t>
            </a:r>
            <a:r>
              <a:rPr sz="2200" dirty="0">
                <a:latin typeface="Carlito"/>
                <a:cs typeface="Carlito"/>
              </a:rPr>
              <a:t>e</a:t>
            </a:r>
            <a:r>
              <a:rPr sz="2200" spc="-5" dirty="0">
                <a:latin typeface="Carlito"/>
                <a:cs typeface="Carlito"/>
              </a:rPr>
              <a:t>mahami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prinsi</a:t>
            </a:r>
            <a:r>
              <a:rPr sz="2200" spc="-5" dirty="0">
                <a:latin typeface="Carlito"/>
                <a:cs typeface="Carlito"/>
              </a:rPr>
              <a:t>p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di</a:t>
            </a:r>
            <a:r>
              <a:rPr sz="2200" spc="-30" dirty="0">
                <a:latin typeface="Carlito"/>
                <a:cs typeface="Carlito"/>
              </a:rPr>
              <a:t>s</a:t>
            </a:r>
            <a:r>
              <a:rPr sz="2200" spc="-5" dirty="0">
                <a:latin typeface="Carlito"/>
                <a:cs typeface="Carlito"/>
              </a:rPr>
              <a:t>tribu</a:t>
            </a:r>
            <a:r>
              <a:rPr sz="2200" spc="-20" dirty="0">
                <a:latin typeface="Carlito"/>
                <a:cs typeface="Carlito"/>
              </a:rPr>
              <a:t>s</a:t>
            </a:r>
            <a:r>
              <a:rPr sz="2200" spc="-5" dirty="0">
                <a:latin typeface="Carlito"/>
                <a:cs typeface="Carlito"/>
              </a:rPr>
              <a:t>i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d</a:t>
            </a:r>
            <a:r>
              <a:rPr sz="2200" spc="-15" dirty="0">
                <a:latin typeface="Carlito"/>
                <a:cs typeface="Carlito"/>
              </a:rPr>
              <a:t>a</a:t>
            </a:r>
            <a:r>
              <a:rPr sz="2200" spc="-5" dirty="0">
                <a:latin typeface="Carlito"/>
                <a:cs typeface="Carlito"/>
              </a:rPr>
              <a:t>n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5" dirty="0">
                <a:latin typeface="Carlito"/>
                <a:cs typeface="Carlito"/>
              </a:rPr>
              <a:t>mana</a:t>
            </a:r>
            <a:r>
              <a:rPr sz="2200" dirty="0">
                <a:latin typeface="Carlito"/>
                <a:cs typeface="Carlito"/>
              </a:rPr>
              <a:t>j</a:t>
            </a:r>
            <a:r>
              <a:rPr sz="2200" spc="-5" dirty="0">
                <a:latin typeface="Carlito"/>
                <a:cs typeface="Carlito"/>
              </a:rPr>
              <a:t>e</a:t>
            </a:r>
            <a:r>
              <a:rPr sz="2200" dirty="0">
                <a:latin typeface="Carlito"/>
                <a:cs typeface="Carlito"/>
              </a:rPr>
              <a:t>me</a:t>
            </a:r>
            <a:r>
              <a:rPr sz="2200" spc="-5" dirty="0">
                <a:latin typeface="Carlito"/>
                <a:cs typeface="Carlito"/>
              </a:rPr>
              <a:t>n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40" dirty="0">
                <a:latin typeface="Carlito"/>
                <a:cs typeface="Carlito"/>
              </a:rPr>
              <a:t>v</a:t>
            </a:r>
            <a:r>
              <a:rPr sz="2200" spc="-5" dirty="0">
                <a:latin typeface="Carlito"/>
                <a:cs typeface="Carlito"/>
              </a:rPr>
              <a:t>a</a:t>
            </a:r>
            <a:r>
              <a:rPr sz="2200" spc="-30" dirty="0">
                <a:latin typeface="Carlito"/>
                <a:cs typeface="Carlito"/>
              </a:rPr>
              <a:t>k</a:t>
            </a:r>
            <a:r>
              <a:rPr sz="2200" spc="-10" dirty="0">
                <a:latin typeface="Carlito"/>
                <a:cs typeface="Carlito"/>
              </a:rPr>
              <a:t>si</a:t>
            </a:r>
            <a:r>
              <a:rPr sz="2200" spc="-5" dirty="0">
                <a:latin typeface="Carlito"/>
                <a:cs typeface="Carlito"/>
              </a:rPr>
              <a:t>n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da</a:t>
            </a:r>
            <a:r>
              <a:rPr sz="2200" spc="-5" dirty="0">
                <a:latin typeface="Carlito"/>
                <a:cs typeface="Carlito"/>
              </a:rPr>
              <a:t>n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5" dirty="0">
                <a:latin typeface="Carlito"/>
                <a:cs typeface="Carlito"/>
              </a:rPr>
              <a:t>l</a:t>
            </a:r>
            <a:r>
              <a:rPr sz="2200" dirty="0">
                <a:latin typeface="Carlito"/>
                <a:cs typeface="Carlito"/>
              </a:rPr>
              <a:t>o</a:t>
            </a:r>
            <a:r>
              <a:rPr sz="2200" spc="-5" dirty="0">
                <a:latin typeface="Carlito"/>
                <a:cs typeface="Carlito"/>
              </a:rPr>
              <a:t>gi</a:t>
            </a:r>
            <a:r>
              <a:rPr sz="2200" spc="-25" dirty="0">
                <a:latin typeface="Carlito"/>
                <a:cs typeface="Carlito"/>
              </a:rPr>
              <a:t>s</a:t>
            </a:r>
            <a:r>
              <a:rPr sz="2200" spc="-5" dirty="0">
                <a:latin typeface="Carlito"/>
                <a:cs typeface="Carlito"/>
              </a:rPr>
              <a:t>tik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40" dirty="0">
                <a:latin typeface="Carlito"/>
                <a:cs typeface="Carlito"/>
              </a:rPr>
              <a:t>v</a:t>
            </a:r>
            <a:r>
              <a:rPr sz="2200" spc="-5" dirty="0">
                <a:latin typeface="Carlito"/>
                <a:cs typeface="Carlito"/>
              </a:rPr>
              <a:t>a</a:t>
            </a:r>
            <a:r>
              <a:rPr sz="2200" spc="-30" dirty="0">
                <a:latin typeface="Carlito"/>
                <a:cs typeface="Carlito"/>
              </a:rPr>
              <a:t>k</a:t>
            </a:r>
            <a:r>
              <a:rPr sz="2200" spc="10" dirty="0">
                <a:latin typeface="Carlito"/>
                <a:cs typeface="Carlito"/>
              </a:rPr>
              <a:t>s</a:t>
            </a:r>
            <a:r>
              <a:rPr sz="2200" spc="-5" dirty="0">
                <a:latin typeface="Carlito"/>
                <a:cs typeface="Carlito"/>
              </a:rPr>
              <a:t>ina</a:t>
            </a:r>
            <a:r>
              <a:rPr sz="2200" dirty="0">
                <a:latin typeface="Carlito"/>
                <a:cs typeface="Carlito"/>
              </a:rPr>
              <a:t>s</a:t>
            </a:r>
            <a:r>
              <a:rPr sz="2200" spc="-5" dirty="0">
                <a:latin typeface="Carlito"/>
                <a:cs typeface="Carlito"/>
              </a:rPr>
              <a:t>i  </a:t>
            </a:r>
            <a:r>
              <a:rPr sz="2200" spc="-10" dirty="0">
                <a:latin typeface="Carlito"/>
                <a:cs typeface="Carlito"/>
              </a:rPr>
              <a:t>COVID-19</a:t>
            </a:r>
            <a:endParaRPr sz="2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rlito"/>
                <a:cs typeface="Carlito"/>
              </a:rPr>
              <a:t>Mengetahui </a:t>
            </a:r>
            <a:r>
              <a:rPr sz="2200" spc="-5" dirty="0">
                <a:latin typeface="Carlito"/>
                <a:cs typeface="Carlito"/>
              </a:rPr>
              <a:t>dan memahami </a:t>
            </a:r>
            <a:r>
              <a:rPr sz="2200" spc="-20" dirty="0">
                <a:latin typeface="Carlito"/>
                <a:cs typeface="Carlito"/>
              </a:rPr>
              <a:t>ketentuan </a:t>
            </a:r>
            <a:r>
              <a:rPr sz="2200" spc="-15" dirty="0">
                <a:latin typeface="Carlito"/>
                <a:cs typeface="Carlito"/>
              </a:rPr>
              <a:t>tempat pelayanan </a:t>
            </a:r>
            <a:r>
              <a:rPr sz="2200" spc="-10" dirty="0">
                <a:latin typeface="Carlito"/>
                <a:cs typeface="Carlito"/>
              </a:rPr>
              <a:t>vaksinasi</a:t>
            </a:r>
            <a:r>
              <a:rPr sz="2200" spc="10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COVID-19</a:t>
            </a:r>
            <a:endParaRPr sz="2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rlito"/>
                <a:cs typeface="Carlito"/>
              </a:rPr>
              <a:t>Mengetahui dan </a:t>
            </a:r>
            <a:r>
              <a:rPr sz="2200" spc="-5" dirty="0">
                <a:latin typeface="Carlito"/>
                <a:cs typeface="Carlito"/>
              </a:rPr>
              <a:t>memahami </a:t>
            </a:r>
            <a:r>
              <a:rPr sz="2200" spc="-10" dirty="0">
                <a:latin typeface="Carlito"/>
                <a:cs typeface="Carlito"/>
              </a:rPr>
              <a:t>prinsip pelaksanaan </a:t>
            </a:r>
            <a:r>
              <a:rPr sz="2200" spc="-15" dirty="0">
                <a:latin typeface="Carlito"/>
                <a:cs typeface="Carlito"/>
              </a:rPr>
              <a:t>vaksinasi</a:t>
            </a:r>
            <a:r>
              <a:rPr sz="2200" spc="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COVID-19</a:t>
            </a:r>
            <a:endParaRPr sz="2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rlito"/>
                <a:cs typeface="Carlito"/>
              </a:rPr>
              <a:t>Mengetahui, </a:t>
            </a:r>
            <a:r>
              <a:rPr sz="2200" spc="-5" dirty="0">
                <a:latin typeface="Carlito"/>
                <a:cs typeface="Carlito"/>
              </a:rPr>
              <a:t>memahami </a:t>
            </a:r>
            <a:r>
              <a:rPr sz="2200" spc="-20" dirty="0">
                <a:latin typeface="Carlito"/>
                <a:cs typeface="Carlito"/>
              </a:rPr>
              <a:t>ketentuan </a:t>
            </a:r>
            <a:r>
              <a:rPr sz="2200" spc="-5" dirty="0">
                <a:latin typeface="Carlito"/>
                <a:cs typeface="Carlito"/>
              </a:rPr>
              <a:t>ruang </a:t>
            </a:r>
            <a:r>
              <a:rPr sz="2200" spc="-10" dirty="0">
                <a:latin typeface="Carlito"/>
                <a:cs typeface="Carlito"/>
              </a:rPr>
              <a:t>dalam pelaksanaan </a:t>
            </a:r>
            <a:r>
              <a:rPr sz="2200" spc="-15" dirty="0">
                <a:latin typeface="Carlito"/>
                <a:cs typeface="Carlito"/>
              </a:rPr>
              <a:t>vaksinasi</a:t>
            </a:r>
            <a:r>
              <a:rPr sz="2200" spc="114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COVID-19</a:t>
            </a:r>
            <a:endParaRPr sz="2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rlito"/>
                <a:cs typeface="Carlito"/>
              </a:rPr>
              <a:t>Mengetahui dan </a:t>
            </a:r>
            <a:r>
              <a:rPr sz="2200" spc="-5" dirty="0">
                <a:latin typeface="Carlito"/>
                <a:cs typeface="Carlito"/>
              </a:rPr>
              <a:t>memahami </a:t>
            </a:r>
            <a:r>
              <a:rPr sz="2200" spc="-10" dirty="0">
                <a:latin typeface="Carlito"/>
                <a:cs typeface="Carlito"/>
              </a:rPr>
              <a:t>standar </a:t>
            </a:r>
            <a:r>
              <a:rPr sz="2200" spc="-15" dirty="0">
                <a:latin typeface="Carlito"/>
                <a:cs typeface="Carlito"/>
              </a:rPr>
              <a:t>pelayanan vaksinasi</a:t>
            </a:r>
            <a:r>
              <a:rPr sz="2200" spc="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COVID-19</a:t>
            </a:r>
            <a:endParaRPr sz="2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rlito"/>
                <a:cs typeface="Carlito"/>
              </a:rPr>
              <a:t>Mengetahui, </a:t>
            </a:r>
            <a:r>
              <a:rPr sz="2200" spc="-5" dirty="0">
                <a:latin typeface="Carlito"/>
                <a:cs typeface="Carlito"/>
              </a:rPr>
              <a:t>memahami dan </a:t>
            </a:r>
            <a:r>
              <a:rPr sz="2200" spc="-15" dirty="0">
                <a:latin typeface="Carlito"/>
                <a:cs typeface="Carlito"/>
              </a:rPr>
              <a:t>melakukan </a:t>
            </a:r>
            <a:r>
              <a:rPr sz="2200" spc="-5" dirty="0">
                <a:latin typeface="Carlito"/>
                <a:cs typeface="Carlito"/>
              </a:rPr>
              <a:t>manajemen limbah </a:t>
            </a:r>
            <a:r>
              <a:rPr sz="2200" spc="-10" dirty="0">
                <a:latin typeface="Carlito"/>
                <a:cs typeface="Carlito"/>
              </a:rPr>
              <a:t>pelaksanaan vaksinasi</a:t>
            </a:r>
            <a:r>
              <a:rPr sz="2200" spc="7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COVID-19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7839" y="146304"/>
            <a:ext cx="9416415" cy="970280"/>
            <a:chOff x="1767839" y="146304"/>
            <a:chExt cx="9416415" cy="970280"/>
          </a:xfrm>
        </p:grpSpPr>
        <p:sp>
          <p:nvSpPr>
            <p:cNvPr id="3" name="object 3"/>
            <p:cNvSpPr/>
            <p:nvPr/>
          </p:nvSpPr>
          <p:spPr>
            <a:xfrm>
              <a:off x="1767839" y="146304"/>
              <a:ext cx="8879585" cy="9700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59" y="146304"/>
              <a:ext cx="729233" cy="9700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68127" y="146304"/>
              <a:ext cx="1015746" cy="9700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9051" y="288163"/>
            <a:ext cx="8838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Langkah </a:t>
            </a:r>
            <a:r>
              <a:rPr sz="3200" dirty="0"/>
              <a:t>dan </a:t>
            </a:r>
            <a:r>
              <a:rPr sz="3200" spc="-5" dirty="0"/>
              <a:t>Prosedur </a:t>
            </a:r>
            <a:r>
              <a:rPr sz="3200" spc="-20" dirty="0"/>
              <a:t>Penyuntikan </a:t>
            </a:r>
            <a:r>
              <a:rPr sz="3200" spc="-35" dirty="0"/>
              <a:t>Vaksin</a:t>
            </a:r>
            <a:r>
              <a:rPr sz="3200" spc="-130" dirty="0"/>
              <a:t> </a:t>
            </a:r>
            <a:r>
              <a:rPr sz="3200" spc="-15" dirty="0"/>
              <a:t>COVID-19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288036" y="1231391"/>
            <a:ext cx="11616055" cy="78359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89230" rIns="0" bIns="0" rtlCol="0">
            <a:spAutoFit/>
          </a:bodyPr>
          <a:lstStyle/>
          <a:p>
            <a:pPr marL="433705" indent="-343535">
              <a:lnSpc>
                <a:spcPct val="100000"/>
              </a:lnSpc>
              <a:spcBef>
                <a:spcPts val="1490"/>
              </a:spcBef>
              <a:buFont typeface="Wingdings"/>
              <a:buChar char=""/>
              <a:tabLst>
                <a:tab pos="434340" algn="l"/>
              </a:tabLst>
            </a:pPr>
            <a:r>
              <a:rPr sz="2400" spc="-10" dirty="0">
                <a:latin typeface="Carlito"/>
                <a:cs typeface="Carlito"/>
              </a:rPr>
              <a:t>Untuk penyuntikan intramuskular </a:t>
            </a:r>
            <a:r>
              <a:rPr sz="2400" dirty="0">
                <a:latin typeface="Carlito"/>
                <a:cs typeface="Carlito"/>
              </a:rPr>
              <a:t>tidak </a:t>
            </a:r>
            <a:r>
              <a:rPr sz="2400" spc="-5" dirty="0">
                <a:latin typeface="Carlito"/>
                <a:cs typeface="Carlito"/>
              </a:rPr>
              <a:t>perlu </a:t>
            </a:r>
            <a:r>
              <a:rPr sz="2400" spc="-15" dirty="0">
                <a:latin typeface="Carlito"/>
                <a:cs typeface="Carlito"/>
              </a:rPr>
              <a:t>dilakukan </a:t>
            </a:r>
            <a:r>
              <a:rPr sz="2400" spc="-10" dirty="0">
                <a:latin typeface="Carlito"/>
                <a:cs typeface="Carlito"/>
              </a:rPr>
              <a:t>aspirasi </a:t>
            </a:r>
            <a:r>
              <a:rPr sz="2400" spc="-5" dirty="0">
                <a:latin typeface="Carlito"/>
                <a:cs typeface="Carlito"/>
              </a:rPr>
              <a:t>terlebih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dahulu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036" y="2100072"/>
            <a:ext cx="6608445" cy="164147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95580" rIns="0" bIns="0" rtlCol="0">
            <a:spAutoFit/>
          </a:bodyPr>
          <a:lstStyle/>
          <a:p>
            <a:pPr marL="433705" marR="84455" indent="-342900" algn="just">
              <a:lnSpc>
                <a:spcPct val="100000"/>
              </a:lnSpc>
              <a:spcBef>
                <a:spcPts val="1540"/>
              </a:spcBef>
              <a:buFont typeface="Wingdings"/>
              <a:buChar char=""/>
              <a:tabLst>
                <a:tab pos="434340" algn="l"/>
              </a:tabLst>
            </a:pPr>
            <a:r>
              <a:rPr sz="2000" spc="-5" dirty="0">
                <a:latin typeface="Carlito"/>
                <a:cs typeface="Carlito"/>
              </a:rPr>
              <a:t>Setelah </a:t>
            </a:r>
            <a:r>
              <a:rPr sz="2000" spc="-10" dirty="0">
                <a:latin typeface="Carlito"/>
                <a:cs typeface="Carlito"/>
              </a:rPr>
              <a:t>vaksin disuntikkan secara </a:t>
            </a:r>
            <a:r>
              <a:rPr sz="2000" spc="-5" dirty="0">
                <a:latin typeface="Carlito"/>
                <a:cs typeface="Carlito"/>
              </a:rPr>
              <a:t>IM, </a:t>
            </a:r>
            <a:r>
              <a:rPr sz="2000" dirty="0">
                <a:latin typeface="Carlito"/>
                <a:cs typeface="Carlito"/>
              </a:rPr>
              <a:t>jarum </a:t>
            </a:r>
            <a:r>
              <a:rPr sz="2000" spc="-5" dirty="0">
                <a:latin typeface="Carlito"/>
                <a:cs typeface="Carlito"/>
              </a:rPr>
              <a:t>ditarik </a:t>
            </a:r>
            <a:r>
              <a:rPr sz="2000" spc="-35" dirty="0">
                <a:latin typeface="Carlito"/>
                <a:cs typeface="Carlito"/>
              </a:rPr>
              <a:t>keluar,  </a:t>
            </a:r>
            <a:r>
              <a:rPr sz="2000" spc="-10" dirty="0">
                <a:latin typeface="Carlito"/>
                <a:cs typeface="Carlito"/>
              </a:rPr>
              <a:t>kemudian </a:t>
            </a:r>
            <a:r>
              <a:rPr sz="2000" spc="-5" dirty="0">
                <a:latin typeface="Carlito"/>
                <a:cs typeface="Carlito"/>
              </a:rPr>
              <a:t>ambil </a:t>
            </a:r>
            <a:r>
              <a:rPr sz="2000" spc="-10" dirty="0">
                <a:latin typeface="Carlito"/>
                <a:cs typeface="Carlito"/>
              </a:rPr>
              <a:t>kapas kering </a:t>
            </a:r>
            <a:r>
              <a:rPr sz="2000" spc="-5" dirty="0">
                <a:latin typeface="Carlito"/>
                <a:cs typeface="Carlito"/>
              </a:rPr>
              <a:t>baru lalu </a:t>
            </a:r>
            <a:r>
              <a:rPr sz="2000" spc="-15" dirty="0">
                <a:latin typeface="Carlito"/>
                <a:cs typeface="Carlito"/>
              </a:rPr>
              <a:t>tekan </a:t>
            </a:r>
            <a:r>
              <a:rPr sz="2000" dirty="0">
                <a:latin typeface="Carlito"/>
                <a:cs typeface="Carlito"/>
              </a:rPr>
              <a:t>pada </a:t>
            </a:r>
            <a:r>
              <a:rPr sz="2000" spc="-10" dirty="0">
                <a:latin typeface="Carlito"/>
                <a:cs typeface="Carlito"/>
              </a:rPr>
              <a:t>bekas  suntikan. </a:t>
            </a:r>
            <a:r>
              <a:rPr sz="2000" spc="-15" dirty="0">
                <a:latin typeface="Carlito"/>
                <a:cs typeface="Carlito"/>
              </a:rPr>
              <a:t>Jika </a:t>
            </a:r>
            <a:r>
              <a:rPr sz="2000" spc="-5" dirty="0">
                <a:latin typeface="Carlito"/>
                <a:cs typeface="Carlito"/>
              </a:rPr>
              <a:t>terjadi </a:t>
            </a:r>
            <a:r>
              <a:rPr sz="2000" spc="-10" dirty="0">
                <a:latin typeface="Carlito"/>
                <a:cs typeface="Carlito"/>
              </a:rPr>
              <a:t>perdarahan, kapas </a:t>
            </a:r>
            <a:r>
              <a:rPr sz="2000" spc="-15" dirty="0">
                <a:latin typeface="Carlito"/>
                <a:cs typeface="Carlito"/>
              </a:rPr>
              <a:t>tetap </a:t>
            </a:r>
            <a:r>
              <a:rPr sz="2000" spc="-10" dirty="0">
                <a:latin typeface="Carlito"/>
                <a:cs typeface="Carlito"/>
              </a:rPr>
              <a:t>ditekan </a:t>
            </a:r>
            <a:r>
              <a:rPr sz="2000" dirty="0">
                <a:latin typeface="Carlito"/>
                <a:cs typeface="Carlito"/>
              </a:rPr>
              <a:t>pada  </a:t>
            </a:r>
            <a:r>
              <a:rPr sz="2000" spc="-10" dirty="0">
                <a:latin typeface="Carlito"/>
                <a:cs typeface="Carlito"/>
              </a:rPr>
              <a:t>lokasi suntikan </a:t>
            </a:r>
            <a:r>
              <a:rPr sz="2000" spc="-5" dirty="0">
                <a:latin typeface="Carlito"/>
                <a:cs typeface="Carlito"/>
              </a:rPr>
              <a:t>hingga </a:t>
            </a:r>
            <a:r>
              <a:rPr sz="2000" spc="-10" dirty="0">
                <a:latin typeface="Carlito"/>
                <a:cs typeface="Carlito"/>
              </a:rPr>
              <a:t>darah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berhenti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022591" y="2069528"/>
            <a:ext cx="4966970" cy="4544695"/>
            <a:chOff x="7022591" y="2069528"/>
            <a:chExt cx="4966970" cy="4544695"/>
          </a:xfrm>
        </p:grpSpPr>
        <p:sp>
          <p:nvSpPr>
            <p:cNvPr id="10" name="object 10"/>
            <p:cNvSpPr/>
            <p:nvPr/>
          </p:nvSpPr>
          <p:spPr>
            <a:xfrm>
              <a:off x="7022591" y="2069528"/>
              <a:ext cx="4242797" cy="35430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67672" y="4445507"/>
              <a:ext cx="2421635" cy="21686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8036" y="3845052"/>
            <a:ext cx="6608445" cy="103631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98120" rIns="0" bIns="0" rtlCol="0">
            <a:spAutoFit/>
          </a:bodyPr>
          <a:lstStyle/>
          <a:p>
            <a:pPr marL="448945" indent="-358775">
              <a:lnSpc>
                <a:spcPct val="100000"/>
              </a:lnSpc>
              <a:spcBef>
                <a:spcPts val="1560"/>
              </a:spcBef>
              <a:buFont typeface="Wingdings"/>
              <a:buChar char=""/>
              <a:tabLst>
                <a:tab pos="448309" algn="l"/>
                <a:tab pos="449580" algn="l"/>
              </a:tabLst>
            </a:pPr>
            <a:r>
              <a:rPr sz="2000" dirty="0">
                <a:latin typeface="Carlito"/>
                <a:cs typeface="Carlito"/>
              </a:rPr>
              <a:t>Buang</a:t>
            </a:r>
            <a:r>
              <a:rPr sz="2000" spc="27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alat</a:t>
            </a:r>
            <a:r>
              <a:rPr sz="2000" spc="29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suntik</a:t>
            </a:r>
            <a:r>
              <a:rPr sz="2000" spc="29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habis</a:t>
            </a:r>
            <a:r>
              <a:rPr sz="2000" spc="2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pakai</a:t>
            </a:r>
            <a:r>
              <a:rPr sz="2000" spc="290" dirty="0">
                <a:latin typeface="Carlito"/>
                <a:cs typeface="Carlito"/>
              </a:rPr>
              <a:t> </a:t>
            </a:r>
            <a:r>
              <a:rPr sz="2000" spc="-30" dirty="0">
                <a:latin typeface="Carlito"/>
                <a:cs typeface="Carlito"/>
              </a:rPr>
              <a:t>ke</a:t>
            </a:r>
            <a:r>
              <a:rPr sz="2000" spc="29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dalam</a:t>
            </a:r>
            <a:r>
              <a:rPr sz="2000" spc="285" dirty="0">
                <a:latin typeface="Carlito"/>
                <a:cs typeface="Carlito"/>
              </a:rPr>
              <a:t> </a:t>
            </a:r>
            <a:r>
              <a:rPr sz="2000" i="1" spc="-10" dirty="0">
                <a:latin typeface="Carlito"/>
                <a:cs typeface="Carlito"/>
              </a:rPr>
              <a:t>safety</a:t>
            </a:r>
            <a:r>
              <a:rPr sz="2000" i="1" spc="280" dirty="0">
                <a:latin typeface="Carlito"/>
                <a:cs typeface="Carlito"/>
              </a:rPr>
              <a:t> </a:t>
            </a:r>
            <a:r>
              <a:rPr sz="2000" i="1" spc="-15" dirty="0">
                <a:latin typeface="Carlito"/>
                <a:cs typeface="Carlito"/>
              </a:rPr>
              <a:t>box</a:t>
            </a:r>
            <a:r>
              <a:rPr sz="2000" i="1" spc="280" dirty="0">
                <a:latin typeface="Carlito"/>
                <a:cs typeface="Carlito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tanpa</a:t>
            </a:r>
            <a:endParaRPr sz="2000">
              <a:latin typeface="Carlito"/>
              <a:cs typeface="Carlito"/>
            </a:endParaRPr>
          </a:p>
          <a:p>
            <a:pPr marL="448945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menutup </a:t>
            </a:r>
            <a:r>
              <a:rPr sz="2000" spc="-15" dirty="0">
                <a:latin typeface="Carlito"/>
                <a:cs typeface="Carlito"/>
              </a:rPr>
              <a:t>kembali </a:t>
            </a:r>
            <a:r>
              <a:rPr sz="2000" spc="-5" dirty="0">
                <a:latin typeface="Carlito"/>
                <a:cs typeface="Carlito"/>
              </a:rPr>
              <a:t>jarum </a:t>
            </a:r>
            <a:r>
              <a:rPr sz="2000" dirty="0">
                <a:latin typeface="Carlito"/>
                <a:cs typeface="Carlito"/>
              </a:rPr>
              <a:t>(</a:t>
            </a:r>
            <a:r>
              <a:rPr sz="2000" i="1" dirty="0">
                <a:latin typeface="Carlito"/>
                <a:cs typeface="Carlito"/>
              </a:rPr>
              <a:t>no</a:t>
            </a:r>
            <a:r>
              <a:rPr sz="2000" i="1" spc="-5" dirty="0">
                <a:latin typeface="Carlito"/>
                <a:cs typeface="Carlito"/>
              </a:rPr>
              <a:t> recapping</a:t>
            </a:r>
            <a:r>
              <a:rPr sz="2000" spc="-5" dirty="0">
                <a:latin typeface="Carlito"/>
                <a:cs typeface="Carlito"/>
              </a:rPr>
              <a:t>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8036" y="4985003"/>
            <a:ext cx="8001000" cy="154432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47320" rIns="0" bIns="0" rtlCol="0">
            <a:spAutoFit/>
          </a:bodyPr>
          <a:lstStyle/>
          <a:p>
            <a:pPr marL="448945" marR="84455" indent="-358140" algn="just">
              <a:lnSpc>
                <a:spcPct val="100000"/>
              </a:lnSpc>
              <a:spcBef>
                <a:spcPts val="1160"/>
              </a:spcBef>
              <a:buFont typeface="Wingdings"/>
              <a:buChar char=""/>
              <a:tabLst>
                <a:tab pos="449580" algn="l"/>
              </a:tabLst>
            </a:pPr>
            <a:r>
              <a:rPr sz="2000" spc="-5" dirty="0">
                <a:latin typeface="Carlito"/>
                <a:cs typeface="Carlito"/>
              </a:rPr>
              <a:t>Untuk mengantisipasi </a:t>
            </a:r>
            <a:r>
              <a:rPr sz="2000" spc="-10" dirty="0">
                <a:latin typeface="Carlito"/>
                <a:cs typeface="Carlito"/>
              </a:rPr>
              <a:t>terjadinya kasus </a:t>
            </a:r>
            <a:r>
              <a:rPr sz="2000" spc="-5" dirty="0">
                <a:latin typeface="Carlito"/>
                <a:cs typeface="Carlito"/>
              </a:rPr>
              <a:t>KIPI </a:t>
            </a:r>
            <a:r>
              <a:rPr sz="2000" spc="-10" dirty="0">
                <a:latin typeface="Carlito"/>
                <a:cs typeface="Carlito"/>
              </a:rPr>
              <a:t>yang </a:t>
            </a:r>
            <a:r>
              <a:rPr sz="2000" spc="-5" dirty="0">
                <a:latin typeface="Carlito"/>
                <a:cs typeface="Carlito"/>
              </a:rPr>
              <a:t>serius </a:t>
            </a:r>
            <a:r>
              <a:rPr sz="2000" spc="-10" dirty="0">
                <a:latin typeface="Carlito"/>
                <a:cs typeface="Carlito"/>
              </a:rPr>
              <a:t>maka sasaran  </a:t>
            </a:r>
            <a:r>
              <a:rPr sz="2000" spc="-5" dirty="0">
                <a:latin typeface="Carlito"/>
                <a:cs typeface="Carlito"/>
              </a:rPr>
              <a:t>dan </a:t>
            </a:r>
            <a:r>
              <a:rPr sz="2000" spc="-10" dirty="0">
                <a:latin typeface="Carlito"/>
                <a:cs typeface="Carlito"/>
              </a:rPr>
              <a:t>pengantar diminta </a:t>
            </a:r>
            <a:r>
              <a:rPr sz="2000" spc="-5" dirty="0">
                <a:latin typeface="Carlito"/>
                <a:cs typeface="Carlito"/>
              </a:rPr>
              <a:t>untuk </a:t>
            </a:r>
            <a:r>
              <a:rPr sz="2000" spc="-15" dirty="0">
                <a:latin typeface="Carlito"/>
                <a:cs typeface="Carlito"/>
              </a:rPr>
              <a:t>tetap </a:t>
            </a:r>
            <a:r>
              <a:rPr sz="2000" spc="-5" dirty="0">
                <a:latin typeface="Carlito"/>
                <a:cs typeface="Carlito"/>
              </a:rPr>
              <a:t>tinggal </a:t>
            </a:r>
            <a:r>
              <a:rPr sz="2000" dirty="0">
                <a:latin typeface="Carlito"/>
                <a:cs typeface="Carlito"/>
              </a:rPr>
              <a:t>di </a:t>
            </a:r>
            <a:r>
              <a:rPr sz="2000" spc="-10" dirty="0">
                <a:latin typeface="Carlito"/>
                <a:cs typeface="Carlito"/>
              </a:rPr>
              <a:t>tempat pelayanan </a:t>
            </a:r>
            <a:r>
              <a:rPr sz="2000" spc="-5" dirty="0">
                <a:latin typeface="Carlito"/>
                <a:cs typeface="Carlito"/>
              </a:rPr>
              <a:t>selama  </a:t>
            </a:r>
            <a:r>
              <a:rPr sz="2000" dirty="0">
                <a:latin typeface="Carlito"/>
                <a:cs typeface="Carlito"/>
              </a:rPr>
              <a:t>30 </a:t>
            </a:r>
            <a:r>
              <a:rPr sz="2000" spc="-5" dirty="0">
                <a:latin typeface="Carlito"/>
                <a:cs typeface="Carlito"/>
              </a:rPr>
              <a:t>menit </a:t>
            </a:r>
            <a:r>
              <a:rPr sz="2000" dirty="0">
                <a:latin typeface="Carlito"/>
                <a:cs typeface="Carlito"/>
              </a:rPr>
              <a:t>sesudah </a:t>
            </a:r>
            <a:r>
              <a:rPr sz="2000" spc="-10" dirty="0">
                <a:latin typeface="Carlito"/>
                <a:cs typeface="Carlito"/>
              </a:rPr>
              <a:t>vaksinasi </a:t>
            </a:r>
            <a:r>
              <a:rPr sz="2000" dirty="0">
                <a:latin typeface="Carlito"/>
                <a:cs typeface="Carlito"/>
              </a:rPr>
              <a:t>dan </a:t>
            </a:r>
            <a:r>
              <a:rPr sz="2000" spc="-10" dirty="0">
                <a:latin typeface="Carlito"/>
                <a:cs typeface="Carlito"/>
              </a:rPr>
              <a:t>petugas </a:t>
            </a:r>
            <a:r>
              <a:rPr sz="2000" spc="-5" dirty="0">
                <a:latin typeface="Carlito"/>
                <a:cs typeface="Carlito"/>
              </a:rPr>
              <a:t>harus </a:t>
            </a:r>
            <a:r>
              <a:rPr sz="2000" spc="-10" dirty="0">
                <a:latin typeface="Carlito"/>
                <a:cs typeface="Carlito"/>
              </a:rPr>
              <a:t>tetap berada </a:t>
            </a:r>
            <a:r>
              <a:rPr sz="2000" dirty="0">
                <a:latin typeface="Carlito"/>
                <a:cs typeface="Carlito"/>
              </a:rPr>
              <a:t>di </a:t>
            </a:r>
            <a:r>
              <a:rPr sz="2000" spc="-5" dirty="0">
                <a:latin typeface="Carlito"/>
                <a:cs typeface="Carlito"/>
              </a:rPr>
              <a:t>pos  minimal </a:t>
            </a:r>
            <a:r>
              <a:rPr sz="2000" dirty="0">
                <a:latin typeface="Carlito"/>
                <a:cs typeface="Carlito"/>
              </a:rPr>
              <a:t>30 </a:t>
            </a:r>
            <a:r>
              <a:rPr sz="2000" spc="-5" dirty="0">
                <a:latin typeface="Carlito"/>
                <a:cs typeface="Carlito"/>
              </a:rPr>
              <a:t>menit </a:t>
            </a:r>
            <a:r>
              <a:rPr sz="2000" spc="-10" dirty="0">
                <a:latin typeface="Carlito"/>
                <a:cs typeface="Carlito"/>
              </a:rPr>
              <a:t>setelah sasaran terakhir</a:t>
            </a:r>
            <a:r>
              <a:rPr sz="2000" spc="1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divaksinasi.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7839" y="146304"/>
            <a:ext cx="9416415" cy="970280"/>
            <a:chOff x="1767839" y="146304"/>
            <a:chExt cx="9416415" cy="970280"/>
          </a:xfrm>
        </p:grpSpPr>
        <p:sp>
          <p:nvSpPr>
            <p:cNvPr id="3" name="object 3"/>
            <p:cNvSpPr/>
            <p:nvPr/>
          </p:nvSpPr>
          <p:spPr>
            <a:xfrm>
              <a:off x="1767839" y="146304"/>
              <a:ext cx="8879585" cy="9700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59" y="146304"/>
              <a:ext cx="729233" cy="9700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68127" y="146304"/>
              <a:ext cx="1015746" cy="9700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9051" y="288163"/>
            <a:ext cx="8838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Langkah </a:t>
            </a:r>
            <a:r>
              <a:rPr sz="3200" dirty="0"/>
              <a:t>dan </a:t>
            </a:r>
            <a:r>
              <a:rPr sz="3200" spc="-5" dirty="0"/>
              <a:t>Prosedur </a:t>
            </a:r>
            <a:r>
              <a:rPr sz="3200" spc="-20" dirty="0"/>
              <a:t>Penyuntikan </a:t>
            </a:r>
            <a:r>
              <a:rPr sz="3200" spc="-35" dirty="0"/>
              <a:t>Vaksin</a:t>
            </a:r>
            <a:r>
              <a:rPr sz="3200" spc="-130" dirty="0"/>
              <a:t> </a:t>
            </a:r>
            <a:r>
              <a:rPr sz="3200" spc="-15" dirty="0"/>
              <a:t>COVID-19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288036" y="2039111"/>
            <a:ext cx="11616055" cy="3363595"/>
          </a:xfrm>
          <a:custGeom>
            <a:avLst/>
            <a:gdLst/>
            <a:ahLst/>
            <a:cxnLst/>
            <a:rect l="l" t="t" r="r" b="b"/>
            <a:pathLst>
              <a:path w="11616055" h="3363595">
                <a:moveTo>
                  <a:pt x="11055350" y="0"/>
                </a:moveTo>
                <a:lnTo>
                  <a:pt x="560590" y="0"/>
                </a:lnTo>
                <a:lnTo>
                  <a:pt x="512219" y="2057"/>
                </a:lnTo>
                <a:lnTo>
                  <a:pt x="464991" y="8117"/>
                </a:lnTo>
                <a:lnTo>
                  <a:pt x="419074" y="18012"/>
                </a:lnTo>
                <a:lnTo>
                  <a:pt x="374636" y="31573"/>
                </a:lnTo>
                <a:lnTo>
                  <a:pt x="331846" y="48632"/>
                </a:lnTo>
                <a:lnTo>
                  <a:pt x="290871" y="69021"/>
                </a:lnTo>
                <a:lnTo>
                  <a:pt x="251881" y="92572"/>
                </a:lnTo>
                <a:lnTo>
                  <a:pt x="215043" y="119117"/>
                </a:lnTo>
                <a:lnTo>
                  <a:pt x="180526" y="148487"/>
                </a:lnTo>
                <a:lnTo>
                  <a:pt x="148497" y="180514"/>
                </a:lnTo>
                <a:lnTo>
                  <a:pt x="119126" y="215030"/>
                </a:lnTo>
                <a:lnTo>
                  <a:pt x="92580" y="251867"/>
                </a:lnTo>
                <a:lnTo>
                  <a:pt x="69027" y="290856"/>
                </a:lnTo>
                <a:lnTo>
                  <a:pt x="48636" y="331830"/>
                </a:lnTo>
                <a:lnTo>
                  <a:pt x="31576" y="374620"/>
                </a:lnTo>
                <a:lnTo>
                  <a:pt x="18014" y="419058"/>
                </a:lnTo>
                <a:lnTo>
                  <a:pt x="8118" y="464976"/>
                </a:lnTo>
                <a:lnTo>
                  <a:pt x="2057" y="512205"/>
                </a:lnTo>
                <a:lnTo>
                  <a:pt x="0" y="560577"/>
                </a:lnTo>
                <a:lnTo>
                  <a:pt x="0" y="2802890"/>
                </a:lnTo>
                <a:lnTo>
                  <a:pt x="2057" y="2851262"/>
                </a:lnTo>
                <a:lnTo>
                  <a:pt x="8118" y="2898491"/>
                </a:lnTo>
                <a:lnTo>
                  <a:pt x="18014" y="2944409"/>
                </a:lnTo>
                <a:lnTo>
                  <a:pt x="31576" y="2988847"/>
                </a:lnTo>
                <a:lnTo>
                  <a:pt x="48636" y="3031637"/>
                </a:lnTo>
                <a:lnTo>
                  <a:pt x="69027" y="3072611"/>
                </a:lnTo>
                <a:lnTo>
                  <a:pt x="92580" y="3111600"/>
                </a:lnTo>
                <a:lnTo>
                  <a:pt x="119126" y="3148437"/>
                </a:lnTo>
                <a:lnTo>
                  <a:pt x="148497" y="3182953"/>
                </a:lnTo>
                <a:lnTo>
                  <a:pt x="180526" y="3214980"/>
                </a:lnTo>
                <a:lnTo>
                  <a:pt x="215043" y="3244350"/>
                </a:lnTo>
                <a:lnTo>
                  <a:pt x="251881" y="3270895"/>
                </a:lnTo>
                <a:lnTo>
                  <a:pt x="290871" y="3294446"/>
                </a:lnTo>
                <a:lnTo>
                  <a:pt x="331846" y="3314835"/>
                </a:lnTo>
                <a:lnTo>
                  <a:pt x="374636" y="3331894"/>
                </a:lnTo>
                <a:lnTo>
                  <a:pt x="419074" y="3345455"/>
                </a:lnTo>
                <a:lnTo>
                  <a:pt x="464991" y="3355350"/>
                </a:lnTo>
                <a:lnTo>
                  <a:pt x="512219" y="3361410"/>
                </a:lnTo>
                <a:lnTo>
                  <a:pt x="560590" y="3363468"/>
                </a:lnTo>
                <a:lnTo>
                  <a:pt x="11055350" y="3363468"/>
                </a:lnTo>
                <a:lnTo>
                  <a:pt x="11103722" y="3361410"/>
                </a:lnTo>
                <a:lnTo>
                  <a:pt x="11150951" y="3355350"/>
                </a:lnTo>
                <a:lnTo>
                  <a:pt x="11196869" y="3345455"/>
                </a:lnTo>
                <a:lnTo>
                  <a:pt x="11241307" y="3331894"/>
                </a:lnTo>
                <a:lnTo>
                  <a:pt x="11284097" y="3314835"/>
                </a:lnTo>
                <a:lnTo>
                  <a:pt x="11325071" y="3294446"/>
                </a:lnTo>
                <a:lnTo>
                  <a:pt x="11364060" y="3270895"/>
                </a:lnTo>
                <a:lnTo>
                  <a:pt x="11400897" y="3244350"/>
                </a:lnTo>
                <a:lnTo>
                  <a:pt x="11435413" y="3214980"/>
                </a:lnTo>
                <a:lnTo>
                  <a:pt x="11467440" y="3182953"/>
                </a:lnTo>
                <a:lnTo>
                  <a:pt x="11496810" y="3148437"/>
                </a:lnTo>
                <a:lnTo>
                  <a:pt x="11523355" y="3111600"/>
                </a:lnTo>
                <a:lnTo>
                  <a:pt x="11546906" y="3072611"/>
                </a:lnTo>
                <a:lnTo>
                  <a:pt x="11567295" y="3031637"/>
                </a:lnTo>
                <a:lnTo>
                  <a:pt x="11584354" y="2988847"/>
                </a:lnTo>
                <a:lnTo>
                  <a:pt x="11597915" y="2944409"/>
                </a:lnTo>
                <a:lnTo>
                  <a:pt x="11607810" y="2898491"/>
                </a:lnTo>
                <a:lnTo>
                  <a:pt x="11613870" y="2851262"/>
                </a:lnTo>
                <a:lnTo>
                  <a:pt x="11615928" y="2802890"/>
                </a:lnTo>
                <a:lnTo>
                  <a:pt x="11615928" y="560577"/>
                </a:lnTo>
                <a:lnTo>
                  <a:pt x="11613870" y="512205"/>
                </a:lnTo>
                <a:lnTo>
                  <a:pt x="11607810" y="464976"/>
                </a:lnTo>
                <a:lnTo>
                  <a:pt x="11597915" y="419058"/>
                </a:lnTo>
                <a:lnTo>
                  <a:pt x="11584354" y="374620"/>
                </a:lnTo>
                <a:lnTo>
                  <a:pt x="11567295" y="331830"/>
                </a:lnTo>
                <a:lnTo>
                  <a:pt x="11546906" y="290856"/>
                </a:lnTo>
                <a:lnTo>
                  <a:pt x="11523355" y="251867"/>
                </a:lnTo>
                <a:lnTo>
                  <a:pt x="11496810" y="215030"/>
                </a:lnTo>
                <a:lnTo>
                  <a:pt x="11467440" y="180514"/>
                </a:lnTo>
                <a:lnTo>
                  <a:pt x="11435413" y="148487"/>
                </a:lnTo>
                <a:lnTo>
                  <a:pt x="11400897" y="119117"/>
                </a:lnTo>
                <a:lnTo>
                  <a:pt x="11364060" y="92572"/>
                </a:lnTo>
                <a:lnTo>
                  <a:pt x="11325071" y="69021"/>
                </a:lnTo>
                <a:lnTo>
                  <a:pt x="11284097" y="48632"/>
                </a:lnTo>
                <a:lnTo>
                  <a:pt x="11241307" y="31573"/>
                </a:lnTo>
                <a:lnTo>
                  <a:pt x="11196869" y="18012"/>
                </a:lnTo>
                <a:lnTo>
                  <a:pt x="11150951" y="8117"/>
                </a:lnTo>
                <a:lnTo>
                  <a:pt x="11103722" y="2057"/>
                </a:lnTo>
                <a:lnTo>
                  <a:pt x="110553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0453" y="2524125"/>
            <a:ext cx="11132185" cy="2348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40" dirty="0">
                <a:solidFill>
                  <a:srgbClr val="FFFFFF"/>
                </a:solidFill>
                <a:latin typeface="Carlito"/>
                <a:cs typeface="Carlito"/>
              </a:rPr>
              <a:t>INGAT!!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PEMBERIAN</a:t>
            </a:r>
            <a:r>
              <a:rPr sz="2400" b="1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vaksin</a:t>
            </a:r>
            <a:r>
              <a:rPr sz="2400" b="1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dosis</a:t>
            </a:r>
            <a:r>
              <a:rPr sz="2400" b="1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pertama</a:t>
            </a:r>
            <a:r>
              <a:rPr sz="2400" b="1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dengan</a:t>
            </a:r>
            <a:r>
              <a:rPr sz="2400" b="1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dosis</a:t>
            </a:r>
            <a:r>
              <a:rPr sz="2400" b="1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rlito"/>
                <a:cs typeface="Carlito"/>
              </a:rPr>
              <a:t>kedua</a:t>
            </a:r>
            <a:r>
              <a:rPr sz="2400" b="1" spc="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harus</a:t>
            </a:r>
            <a:r>
              <a:rPr sz="2400" b="1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memakai</a:t>
            </a:r>
            <a:r>
              <a:rPr sz="2400" b="1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jenis</a:t>
            </a:r>
            <a:r>
              <a:rPr sz="2400" b="1" spc="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Carlito"/>
                <a:cs typeface="Carlito"/>
              </a:rPr>
              <a:t>VAKSIN</a:t>
            </a:r>
            <a:endParaRPr sz="2400">
              <a:latin typeface="Carlito"/>
              <a:cs typeface="Carlito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400" b="1" spc="-55" dirty="0">
                <a:solidFill>
                  <a:srgbClr val="FFFFFF"/>
                </a:solidFill>
                <a:latin typeface="Carlito"/>
                <a:cs typeface="Carlito"/>
              </a:rPr>
              <a:t>YANG</a:t>
            </a:r>
            <a:r>
              <a:rPr sz="24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SAMA</a:t>
            </a:r>
            <a:endParaRPr sz="24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AutoNum type="arabicPeriod" startAt="2"/>
              <a:tabLst>
                <a:tab pos="527685" algn="l"/>
                <a:tab pos="528320" algn="l"/>
              </a:tabLst>
            </a:pPr>
            <a:r>
              <a:rPr sz="2400" b="1" spc="-30" dirty="0">
                <a:solidFill>
                  <a:srgbClr val="FFFFFF"/>
                </a:solidFill>
                <a:latin typeface="Carlito"/>
                <a:cs typeface="Carlito"/>
              </a:rPr>
              <a:t>PASTIKAN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tidak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salah dalam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mengambil</a:t>
            </a:r>
            <a:r>
              <a:rPr sz="240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vaksin</a:t>
            </a:r>
            <a:endParaRPr sz="24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AutoNum type="arabicPeriod" startAt="2"/>
              <a:tabLst>
                <a:tab pos="527685" algn="l"/>
                <a:tab pos="528320" algn="l"/>
              </a:tabLst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MASUKKAN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alat suntik yang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sudah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dipakai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dalam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safety </a:t>
            </a:r>
            <a:r>
              <a:rPr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box</a:t>
            </a:r>
            <a:r>
              <a:rPr sz="2400" b="1" spc="-15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no</a:t>
            </a:r>
            <a:r>
              <a:rPr sz="2400" b="1" i="1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reccaping</a:t>
            </a:r>
            <a:endParaRPr sz="24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AutoNum type="arabicPeriod" startAt="2"/>
              <a:tabLst>
                <a:tab pos="527685" algn="l"/>
                <a:tab pos="528320" algn="l"/>
              </a:tabLst>
            </a:pP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JANGAN </a:t>
            </a:r>
            <a:r>
              <a:rPr sz="2400" b="1" spc="-15" dirty="0">
                <a:solidFill>
                  <a:srgbClr val="FFFFFF"/>
                </a:solidFill>
                <a:latin typeface="Carlito"/>
                <a:cs typeface="Carlito"/>
              </a:rPr>
              <a:t>menyentuh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dan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menutup </a:t>
            </a:r>
            <a:r>
              <a:rPr sz="2400" b="1" spc="-15" dirty="0">
                <a:solidFill>
                  <a:srgbClr val="FFFFFF"/>
                </a:solidFill>
                <a:latin typeface="Carlito"/>
                <a:cs typeface="Carlito"/>
              </a:rPr>
              <a:t>kembali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jarum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setelah </a:t>
            </a:r>
            <a:r>
              <a:rPr sz="2400" b="1" spc="-15" dirty="0">
                <a:solidFill>
                  <a:srgbClr val="FFFFFF"/>
                </a:solidFill>
                <a:latin typeface="Carlito"/>
                <a:cs typeface="Carlito"/>
              </a:rPr>
              <a:t>penyuntikan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32888" y="146304"/>
            <a:ext cx="7887970" cy="970280"/>
            <a:chOff x="2532888" y="146304"/>
            <a:chExt cx="7887970" cy="970280"/>
          </a:xfrm>
        </p:grpSpPr>
        <p:sp>
          <p:nvSpPr>
            <p:cNvPr id="3" name="object 3"/>
            <p:cNvSpPr/>
            <p:nvPr/>
          </p:nvSpPr>
          <p:spPr>
            <a:xfrm>
              <a:off x="2532888" y="146304"/>
              <a:ext cx="3801617" cy="9700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30239" y="146304"/>
              <a:ext cx="1489710" cy="9700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07123" y="146304"/>
              <a:ext cx="1980437" cy="9700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73211" y="146304"/>
              <a:ext cx="2247138" cy="9700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4352" y="288163"/>
            <a:ext cx="73113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Beberapa </a:t>
            </a:r>
            <a:r>
              <a:rPr sz="3200" dirty="0"/>
              <a:t>hal </a:t>
            </a:r>
            <a:r>
              <a:rPr sz="3200" spc="-15" dirty="0"/>
              <a:t>yang </a:t>
            </a:r>
            <a:r>
              <a:rPr sz="3200" dirty="0"/>
              <a:t>perlu </a:t>
            </a:r>
            <a:r>
              <a:rPr sz="3200" spc="-5" dirty="0"/>
              <a:t>menjadi</a:t>
            </a:r>
            <a:r>
              <a:rPr sz="3200" spc="-95" dirty="0"/>
              <a:t> </a:t>
            </a:r>
            <a:r>
              <a:rPr sz="3200" spc="-5" dirty="0"/>
              <a:t>perhatian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171957" y="1319911"/>
            <a:ext cx="11830050" cy="5318760"/>
            <a:chOff x="171957" y="1319911"/>
            <a:chExt cx="11830050" cy="5318760"/>
          </a:xfrm>
        </p:grpSpPr>
        <p:sp>
          <p:nvSpPr>
            <p:cNvPr id="9" name="object 9"/>
            <p:cNvSpPr/>
            <p:nvPr/>
          </p:nvSpPr>
          <p:spPr>
            <a:xfrm>
              <a:off x="189280" y="1326261"/>
              <a:ext cx="1113790" cy="5306060"/>
            </a:xfrm>
            <a:custGeom>
              <a:avLst/>
              <a:gdLst/>
              <a:ahLst/>
              <a:cxnLst/>
              <a:rect l="l" t="t" r="r" b="b"/>
              <a:pathLst>
                <a:path w="1113790" h="5306059">
                  <a:moveTo>
                    <a:pt x="15265" y="0"/>
                  </a:moveTo>
                  <a:lnTo>
                    <a:pt x="49324" y="34509"/>
                  </a:lnTo>
                  <a:lnTo>
                    <a:pt x="82846" y="69346"/>
                  </a:lnTo>
                  <a:lnTo>
                    <a:pt x="115832" y="104506"/>
                  </a:lnTo>
                  <a:lnTo>
                    <a:pt x="148282" y="139984"/>
                  </a:lnTo>
                  <a:lnTo>
                    <a:pt x="180195" y="175774"/>
                  </a:lnTo>
                  <a:lnTo>
                    <a:pt x="211572" y="211871"/>
                  </a:lnTo>
                  <a:lnTo>
                    <a:pt x="242412" y="248270"/>
                  </a:lnTo>
                  <a:lnTo>
                    <a:pt x="272717" y="284966"/>
                  </a:lnTo>
                  <a:lnTo>
                    <a:pt x="302485" y="321953"/>
                  </a:lnTo>
                  <a:lnTo>
                    <a:pt x="331716" y="359227"/>
                  </a:lnTo>
                  <a:lnTo>
                    <a:pt x="360411" y="396782"/>
                  </a:lnTo>
                  <a:lnTo>
                    <a:pt x="388570" y="434613"/>
                  </a:lnTo>
                  <a:lnTo>
                    <a:pt x="416192" y="472714"/>
                  </a:lnTo>
                  <a:lnTo>
                    <a:pt x="443279" y="511081"/>
                  </a:lnTo>
                  <a:lnTo>
                    <a:pt x="469828" y="549708"/>
                  </a:lnTo>
                  <a:lnTo>
                    <a:pt x="495842" y="588591"/>
                  </a:lnTo>
                  <a:lnTo>
                    <a:pt x="521319" y="627723"/>
                  </a:lnTo>
                  <a:lnTo>
                    <a:pt x="546259" y="667100"/>
                  </a:lnTo>
                  <a:lnTo>
                    <a:pt x="570664" y="706717"/>
                  </a:lnTo>
                  <a:lnTo>
                    <a:pt x="594531" y="746567"/>
                  </a:lnTo>
                  <a:lnTo>
                    <a:pt x="617863" y="786647"/>
                  </a:lnTo>
                  <a:lnTo>
                    <a:pt x="640658" y="826951"/>
                  </a:lnTo>
                  <a:lnTo>
                    <a:pt x="662917" y="867473"/>
                  </a:lnTo>
                  <a:lnTo>
                    <a:pt x="684640" y="908209"/>
                  </a:lnTo>
                  <a:lnTo>
                    <a:pt x="705826" y="949153"/>
                  </a:lnTo>
                  <a:lnTo>
                    <a:pt x="726476" y="990300"/>
                  </a:lnTo>
                  <a:lnTo>
                    <a:pt x="746589" y="1031645"/>
                  </a:lnTo>
                  <a:lnTo>
                    <a:pt x="766166" y="1073182"/>
                  </a:lnTo>
                  <a:lnTo>
                    <a:pt x="785207" y="1114907"/>
                  </a:lnTo>
                  <a:lnTo>
                    <a:pt x="803711" y="1156814"/>
                  </a:lnTo>
                  <a:lnTo>
                    <a:pt x="821679" y="1198898"/>
                  </a:lnTo>
                  <a:lnTo>
                    <a:pt x="839111" y="1241154"/>
                  </a:lnTo>
                  <a:lnTo>
                    <a:pt x="856006" y="1283577"/>
                  </a:lnTo>
                  <a:lnTo>
                    <a:pt x="872365" y="1326160"/>
                  </a:lnTo>
                  <a:lnTo>
                    <a:pt x="888187" y="1368900"/>
                  </a:lnTo>
                  <a:lnTo>
                    <a:pt x="903474" y="1411791"/>
                  </a:lnTo>
                  <a:lnTo>
                    <a:pt x="918224" y="1454828"/>
                  </a:lnTo>
                  <a:lnTo>
                    <a:pt x="932437" y="1498006"/>
                  </a:lnTo>
                  <a:lnTo>
                    <a:pt x="946114" y="1541318"/>
                  </a:lnTo>
                  <a:lnTo>
                    <a:pt x="959255" y="1584761"/>
                  </a:lnTo>
                  <a:lnTo>
                    <a:pt x="971859" y="1628329"/>
                  </a:lnTo>
                  <a:lnTo>
                    <a:pt x="983927" y="1672016"/>
                  </a:lnTo>
                  <a:lnTo>
                    <a:pt x="995459" y="1715819"/>
                  </a:lnTo>
                  <a:lnTo>
                    <a:pt x="1006454" y="1759730"/>
                  </a:lnTo>
                  <a:lnTo>
                    <a:pt x="1016913" y="1803745"/>
                  </a:lnTo>
                  <a:lnTo>
                    <a:pt x="1026836" y="1847860"/>
                  </a:lnTo>
                  <a:lnTo>
                    <a:pt x="1036222" y="1892068"/>
                  </a:lnTo>
                  <a:lnTo>
                    <a:pt x="1045072" y="1936365"/>
                  </a:lnTo>
                  <a:lnTo>
                    <a:pt x="1053386" y="1980744"/>
                  </a:lnTo>
                  <a:lnTo>
                    <a:pt x="1061163" y="2025202"/>
                  </a:lnTo>
                  <a:lnTo>
                    <a:pt x="1068404" y="2069733"/>
                  </a:lnTo>
                  <a:lnTo>
                    <a:pt x="1075108" y="2114332"/>
                  </a:lnTo>
                  <a:lnTo>
                    <a:pt x="1081276" y="2158993"/>
                  </a:lnTo>
                  <a:lnTo>
                    <a:pt x="1086908" y="2203711"/>
                  </a:lnTo>
                  <a:lnTo>
                    <a:pt x="1092004" y="2248481"/>
                  </a:lnTo>
                  <a:lnTo>
                    <a:pt x="1096563" y="2293299"/>
                  </a:lnTo>
                  <a:lnTo>
                    <a:pt x="1100585" y="2338157"/>
                  </a:lnTo>
                  <a:lnTo>
                    <a:pt x="1104072" y="2383053"/>
                  </a:lnTo>
                  <a:lnTo>
                    <a:pt x="1107022" y="2427979"/>
                  </a:lnTo>
                  <a:lnTo>
                    <a:pt x="1109435" y="2472932"/>
                  </a:lnTo>
                  <a:lnTo>
                    <a:pt x="1111312" y="2517905"/>
                  </a:lnTo>
                  <a:lnTo>
                    <a:pt x="1112653" y="2562894"/>
                  </a:lnTo>
                  <a:lnTo>
                    <a:pt x="1113458" y="2607893"/>
                  </a:lnTo>
                  <a:lnTo>
                    <a:pt x="1113726" y="2652898"/>
                  </a:lnTo>
                  <a:lnTo>
                    <a:pt x="1113458" y="2697902"/>
                  </a:lnTo>
                  <a:lnTo>
                    <a:pt x="1112653" y="2742902"/>
                  </a:lnTo>
                  <a:lnTo>
                    <a:pt x="1111312" y="2787890"/>
                  </a:lnTo>
                  <a:lnTo>
                    <a:pt x="1109435" y="2832864"/>
                  </a:lnTo>
                  <a:lnTo>
                    <a:pt x="1107022" y="2877816"/>
                  </a:lnTo>
                  <a:lnTo>
                    <a:pt x="1104072" y="2922743"/>
                  </a:lnTo>
                  <a:lnTo>
                    <a:pt x="1100585" y="2967638"/>
                  </a:lnTo>
                  <a:lnTo>
                    <a:pt x="1096563" y="3012496"/>
                  </a:lnTo>
                  <a:lnTo>
                    <a:pt x="1092004" y="3057314"/>
                  </a:lnTo>
                  <a:lnTo>
                    <a:pt x="1086908" y="3102084"/>
                  </a:lnTo>
                  <a:lnTo>
                    <a:pt x="1081276" y="3146802"/>
                  </a:lnTo>
                  <a:lnTo>
                    <a:pt x="1075108" y="3191463"/>
                  </a:lnTo>
                  <a:lnTo>
                    <a:pt x="1068404" y="3236061"/>
                  </a:lnTo>
                  <a:lnTo>
                    <a:pt x="1061163" y="3280592"/>
                  </a:lnTo>
                  <a:lnTo>
                    <a:pt x="1053386" y="3325049"/>
                  </a:lnTo>
                  <a:lnTo>
                    <a:pt x="1045072" y="3369429"/>
                  </a:lnTo>
                  <a:lnTo>
                    <a:pt x="1036222" y="3413726"/>
                  </a:lnTo>
                  <a:lnTo>
                    <a:pt x="1026836" y="3457933"/>
                  </a:lnTo>
                  <a:lnTo>
                    <a:pt x="1016913" y="3502048"/>
                  </a:lnTo>
                  <a:lnTo>
                    <a:pt x="1006454" y="3546063"/>
                  </a:lnTo>
                  <a:lnTo>
                    <a:pt x="995459" y="3589974"/>
                  </a:lnTo>
                  <a:lnTo>
                    <a:pt x="983927" y="3633776"/>
                  </a:lnTo>
                  <a:lnTo>
                    <a:pt x="971859" y="3677463"/>
                  </a:lnTo>
                  <a:lnTo>
                    <a:pt x="959255" y="3721030"/>
                  </a:lnTo>
                  <a:lnTo>
                    <a:pt x="946114" y="3764473"/>
                  </a:lnTo>
                  <a:lnTo>
                    <a:pt x="932437" y="3807785"/>
                  </a:lnTo>
                  <a:lnTo>
                    <a:pt x="918224" y="3850962"/>
                  </a:lnTo>
                  <a:lnTo>
                    <a:pt x="903474" y="3893999"/>
                  </a:lnTo>
                  <a:lnTo>
                    <a:pt x="888187" y="3936889"/>
                  </a:lnTo>
                  <a:lnTo>
                    <a:pt x="872365" y="3979629"/>
                  </a:lnTo>
                  <a:lnTo>
                    <a:pt x="856006" y="4022212"/>
                  </a:lnTo>
                  <a:lnTo>
                    <a:pt x="839111" y="4064634"/>
                  </a:lnTo>
                  <a:lnTo>
                    <a:pt x="821679" y="4106890"/>
                  </a:lnTo>
                  <a:lnTo>
                    <a:pt x="803711" y="4148973"/>
                  </a:lnTo>
                  <a:lnTo>
                    <a:pt x="785207" y="4190880"/>
                  </a:lnTo>
                  <a:lnTo>
                    <a:pt x="766166" y="4232604"/>
                  </a:lnTo>
                  <a:lnTo>
                    <a:pt x="746589" y="4274141"/>
                  </a:lnTo>
                  <a:lnTo>
                    <a:pt x="726476" y="4315486"/>
                  </a:lnTo>
                  <a:lnTo>
                    <a:pt x="705826" y="4356632"/>
                  </a:lnTo>
                  <a:lnTo>
                    <a:pt x="684640" y="4397576"/>
                  </a:lnTo>
                  <a:lnTo>
                    <a:pt x="662917" y="4438311"/>
                  </a:lnTo>
                  <a:lnTo>
                    <a:pt x="640658" y="4478832"/>
                  </a:lnTo>
                  <a:lnTo>
                    <a:pt x="617863" y="4519136"/>
                  </a:lnTo>
                  <a:lnTo>
                    <a:pt x="594531" y="4559215"/>
                  </a:lnTo>
                  <a:lnTo>
                    <a:pt x="570664" y="4599065"/>
                  </a:lnTo>
                  <a:lnTo>
                    <a:pt x="546259" y="4638681"/>
                  </a:lnTo>
                  <a:lnTo>
                    <a:pt x="521319" y="4678057"/>
                  </a:lnTo>
                  <a:lnTo>
                    <a:pt x="495842" y="4717189"/>
                  </a:lnTo>
                  <a:lnTo>
                    <a:pt x="469828" y="4756070"/>
                  </a:lnTo>
                  <a:lnTo>
                    <a:pt x="443279" y="4794697"/>
                  </a:lnTo>
                  <a:lnTo>
                    <a:pt x="416192" y="4833063"/>
                  </a:lnTo>
                  <a:lnTo>
                    <a:pt x="388570" y="4871164"/>
                  </a:lnTo>
                  <a:lnTo>
                    <a:pt x="360411" y="4908994"/>
                  </a:lnTo>
                  <a:lnTo>
                    <a:pt x="331716" y="4946548"/>
                  </a:lnTo>
                  <a:lnTo>
                    <a:pt x="302485" y="4983821"/>
                  </a:lnTo>
                  <a:lnTo>
                    <a:pt x="272717" y="5020808"/>
                  </a:lnTo>
                  <a:lnTo>
                    <a:pt x="242412" y="5057503"/>
                  </a:lnTo>
                  <a:lnTo>
                    <a:pt x="211572" y="5093901"/>
                  </a:lnTo>
                  <a:lnTo>
                    <a:pt x="180195" y="5129997"/>
                  </a:lnTo>
                  <a:lnTo>
                    <a:pt x="148282" y="5165787"/>
                  </a:lnTo>
                  <a:lnTo>
                    <a:pt x="115832" y="5201263"/>
                  </a:lnTo>
                  <a:lnTo>
                    <a:pt x="82846" y="5236423"/>
                  </a:lnTo>
                  <a:lnTo>
                    <a:pt x="49324" y="5271259"/>
                  </a:lnTo>
                  <a:lnTo>
                    <a:pt x="15265" y="5305767"/>
                  </a:lnTo>
                  <a:lnTo>
                    <a:pt x="0" y="5290489"/>
                  </a:lnTo>
                  <a:lnTo>
                    <a:pt x="33861" y="5256182"/>
                  </a:lnTo>
                  <a:lnTo>
                    <a:pt x="67189" y="5221549"/>
                  </a:lnTo>
                  <a:lnTo>
                    <a:pt x="99984" y="5186594"/>
                  </a:lnTo>
                  <a:lnTo>
                    <a:pt x="132246" y="5151324"/>
                  </a:lnTo>
                  <a:lnTo>
                    <a:pt x="163974" y="5115743"/>
                  </a:lnTo>
                  <a:lnTo>
                    <a:pt x="195169" y="5079856"/>
                  </a:lnTo>
                  <a:lnTo>
                    <a:pt x="225831" y="5043669"/>
                  </a:lnTo>
                  <a:lnTo>
                    <a:pt x="255960" y="5007187"/>
                  </a:lnTo>
                  <a:lnTo>
                    <a:pt x="285556" y="4970415"/>
                  </a:lnTo>
                  <a:lnTo>
                    <a:pt x="314618" y="4933359"/>
                  </a:lnTo>
                  <a:lnTo>
                    <a:pt x="343147" y="4896022"/>
                  </a:lnTo>
                  <a:lnTo>
                    <a:pt x="371142" y="4858411"/>
                  </a:lnTo>
                  <a:lnTo>
                    <a:pt x="398605" y="4820531"/>
                  </a:lnTo>
                  <a:lnTo>
                    <a:pt x="425534" y="4782387"/>
                  </a:lnTo>
                  <a:lnTo>
                    <a:pt x="451930" y="4743984"/>
                  </a:lnTo>
                  <a:lnTo>
                    <a:pt x="477793" y="4705327"/>
                  </a:lnTo>
                  <a:lnTo>
                    <a:pt x="503122" y="4666422"/>
                  </a:lnTo>
                  <a:lnTo>
                    <a:pt x="527918" y="4627273"/>
                  </a:lnTo>
                  <a:lnTo>
                    <a:pt x="552181" y="4587886"/>
                  </a:lnTo>
                  <a:lnTo>
                    <a:pt x="575911" y="4548266"/>
                  </a:lnTo>
                  <a:lnTo>
                    <a:pt x="599107" y="4508418"/>
                  </a:lnTo>
                  <a:lnTo>
                    <a:pt x="621770" y="4468348"/>
                  </a:lnTo>
                  <a:lnTo>
                    <a:pt x="643900" y="4428060"/>
                  </a:lnTo>
                  <a:lnTo>
                    <a:pt x="665497" y="4387559"/>
                  </a:lnTo>
                  <a:lnTo>
                    <a:pt x="686560" y="4346852"/>
                  </a:lnTo>
                  <a:lnTo>
                    <a:pt x="707091" y="4305943"/>
                  </a:lnTo>
                  <a:lnTo>
                    <a:pt x="727087" y="4264837"/>
                  </a:lnTo>
                  <a:lnTo>
                    <a:pt x="746551" y="4223539"/>
                  </a:lnTo>
                  <a:lnTo>
                    <a:pt x="765482" y="4182055"/>
                  </a:lnTo>
                  <a:lnTo>
                    <a:pt x="783879" y="4140389"/>
                  </a:lnTo>
                  <a:lnTo>
                    <a:pt x="801743" y="4098548"/>
                  </a:lnTo>
                  <a:lnTo>
                    <a:pt x="819073" y="4056536"/>
                  </a:lnTo>
                  <a:lnTo>
                    <a:pt x="835871" y="4014358"/>
                  </a:lnTo>
                  <a:lnTo>
                    <a:pt x="852135" y="3972019"/>
                  </a:lnTo>
                  <a:lnTo>
                    <a:pt x="867866" y="3929526"/>
                  </a:lnTo>
                  <a:lnTo>
                    <a:pt x="883063" y="3886882"/>
                  </a:lnTo>
                  <a:lnTo>
                    <a:pt x="897728" y="3844093"/>
                  </a:lnTo>
                  <a:lnTo>
                    <a:pt x="911859" y="3801164"/>
                  </a:lnTo>
                  <a:lnTo>
                    <a:pt x="925457" y="3758101"/>
                  </a:lnTo>
                  <a:lnTo>
                    <a:pt x="938522" y="3714908"/>
                  </a:lnTo>
                  <a:lnTo>
                    <a:pt x="951053" y="3671591"/>
                  </a:lnTo>
                  <a:lnTo>
                    <a:pt x="963051" y="3628154"/>
                  </a:lnTo>
                  <a:lnTo>
                    <a:pt x="974516" y="3584604"/>
                  </a:lnTo>
                  <a:lnTo>
                    <a:pt x="985448" y="3540946"/>
                  </a:lnTo>
                  <a:lnTo>
                    <a:pt x="995846" y="3497183"/>
                  </a:lnTo>
                  <a:lnTo>
                    <a:pt x="1005711" y="3453322"/>
                  </a:lnTo>
                  <a:lnTo>
                    <a:pt x="1015043" y="3409368"/>
                  </a:lnTo>
                  <a:lnTo>
                    <a:pt x="1023842" y="3365326"/>
                  </a:lnTo>
                  <a:lnTo>
                    <a:pt x="1032107" y="3321202"/>
                  </a:lnTo>
                  <a:lnTo>
                    <a:pt x="1039839" y="3276999"/>
                  </a:lnTo>
                  <a:lnTo>
                    <a:pt x="1047038" y="3232724"/>
                  </a:lnTo>
                  <a:lnTo>
                    <a:pt x="1053704" y="3188382"/>
                  </a:lnTo>
                  <a:lnTo>
                    <a:pt x="1059836" y="3143977"/>
                  </a:lnTo>
                  <a:lnTo>
                    <a:pt x="1065435" y="3099516"/>
                  </a:lnTo>
                  <a:lnTo>
                    <a:pt x="1070501" y="3055003"/>
                  </a:lnTo>
                  <a:lnTo>
                    <a:pt x="1075034" y="3010443"/>
                  </a:lnTo>
                  <a:lnTo>
                    <a:pt x="1079033" y="2965842"/>
                  </a:lnTo>
                  <a:lnTo>
                    <a:pt x="1082499" y="2921204"/>
                  </a:lnTo>
                  <a:lnTo>
                    <a:pt x="1085432" y="2876536"/>
                  </a:lnTo>
                  <a:lnTo>
                    <a:pt x="1087832" y="2831842"/>
                  </a:lnTo>
                  <a:lnTo>
                    <a:pt x="1089698" y="2787126"/>
                  </a:lnTo>
                  <a:lnTo>
                    <a:pt x="1091031" y="2742396"/>
                  </a:lnTo>
                  <a:lnTo>
                    <a:pt x="1091831" y="2697655"/>
                  </a:lnTo>
                  <a:lnTo>
                    <a:pt x="1092098" y="2652909"/>
                  </a:lnTo>
                  <a:lnTo>
                    <a:pt x="1091831" y="2608163"/>
                  </a:lnTo>
                  <a:lnTo>
                    <a:pt x="1091031" y="2563422"/>
                  </a:lnTo>
                  <a:lnTo>
                    <a:pt x="1089698" y="2518691"/>
                  </a:lnTo>
                  <a:lnTo>
                    <a:pt x="1087832" y="2473976"/>
                  </a:lnTo>
                  <a:lnTo>
                    <a:pt x="1085432" y="2429282"/>
                  </a:lnTo>
                  <a:lnTo>
                    <a:pt x="1082499" y="2384614"/>
                  </a:lnTo>
                  <a:lnTo>
                    <a:pt x="1079033" y="2339976"/>
                  </a:lnTo>
                  <a:lnTo>
                    <a:pt x="1075034" y="2295375"/>
                  </a:lnTo>
                  <a:lnTo>
                    <a:pt x="1070501" y="2250816"/>
                  </a:lnTo>
                  <a:lnTo>
                    <a:pt x="1065435" y="2206303"/>
                  </a:lnTo>
                  <a:lnTo>
                    <a:pt x="1059836" y="2161842"/>
                  </a:lnTo>
                  <a:lnTo>
                    <a:pt x="1053704" y="2117437"/>
                  </a:lnTo>
                  <a:lnTo>
                    <a:pt x="1047038" y="2073095"/>
                  </a:lnTo>
                  <a:lnTo>
                    <a:pt x="1039839" y="2028821"/>
                  </a:lnTo>
                  <a:lnTo>
                    <a:pt x="1032107" y="1984618"/>
                  </a:lnTo>
                  <a:lnTo>
                    <a:pt x="1023842" y="1940494"/>
                  </a:lnTo>
                  <a:lnTo>
                    <a:pt x="1015043" y="1896452"/>
                  </a:lnTo>
                  <a:lnTo>
                    <a:pt x="1005711" y="1852498"/>
                  </a:lnTo>
                  <a:lnTo>
                    <a:pt x="995846" y="1808638"/>
                  </a:lnTo>
                  <a:lnTo>
                    <a:pt x="985448" y="1764876"/>
                  </a:lnTo>
                  <a:lnTo>
                    <a:pt x="974516" y="1721217"/>
                  </a:lnTo>
                  <a:lnTo>
                    <a:pt x="963051" y="1677668"/>
                  </a:lnTo>
                  <a:lnTo>
                    <a:pt x="951053" y="1634232"/>
                  </a:lnTo>
                  <a:lnTo>
                    <a:pt x="938522" y="1590915"/>
                  </a:lnTo>
                  <a:lnTo>
                    <a:pt x="925457" y="1547723"/>
                  </a:lnTo>
                  <a:lnTo>
                    <a:pt x="911859" y="1504660"/>
                  </a:lnTo>
                  <a:lnTo>
                    <a:pt x="897728" y="1461732"/>
                  </a:lnTo>
                  <a:lnTo>
                    <a:pt x="883063" y="1418943"/>
                  </a:lnTo>
                  <a:lnTo>
                    <a:pt x="867866" y="1376300"/>
                  </a:lnTo>
                  <a:lnTo>
                    <a:pt x="852135" y="1333807"/>
                  </a:lnTo>
                  <a:lnTo>
                    <a:pt x="835871" y="1291469"/>
                  </a:lnTo>
                  <a:lnTo>
                    <a:pt x="819073" y="1249291"/>
                  </a:lnTo>
                  <a:lnTo>
                    <a:pt x="801743" y="1207280"/>
                  </a:lnTo>
                  <a:lnTo>
                    <a:pt x="783879" y="1165439"/>
                  </a:lnTo>
                  <a:lnTo>
                    <a:pt x="765482" y="1123774"/>
                  </a:lnTo>
                  <a:lnTo>
                    <a:pt x="746551" y="1082291"/>
                  </a:lnTo>
                  <a:lnTo>
                    <a:pt x="727087" y="1040994"/>
                  </a:lnTo>
                  <a:lnTo>
                    <a:pt x="707091" y="999888"/>
                  </a:lnTo>
                  <a:lnTo>
                    <a:pt x="686560" y="958980"/>
                  </a:lnTo>
                  <a:lnTo>
                    <a:pt x="665497" y="918273"/>
                  </a:lnTo>
                  <a:lnTo>
                    <a:pt x="643900" y="877774"/>
                  </a:lnTo>
                  <a:lnTo>
                    <a:pt x="621770" y="837487"/>
                  </a:lnTo>
                  <a:lnTo>
                    <a:pt x="599107" y="797417"/>
                  </a:lnTo>
                  <a:lnTo>
                    <a:pt x="575911" y="757570"/>
                  </a:lnTo>
                  <a:lnTo>
                    <a:pt x="552181" y="717951"/>
                  </a:lnTo>
                  <a:lnTo>
                    <a:pt x="527918" y="678565"/>
                  </a:lnTo>
                  <a:lnTo>
                    <a:pt x="503122" y="639417"/>
                  </a:lnTo>
                  <a:lnTo>
                    <a:pt x="477793" y="600512"/>
                  </a:lnTo>
                  <a:lnTo>
                    <a:pt x="451930" y="561856"/>
                  </a:lnTo>
                  <a:lnTo>
                    <a:pt x="425534" y="523454"/>
                  </a:lnTo>
                  <a:lnTo>
                    <a:pt x="398605" y="485311"/>
                  </a:lnTo>
                  <a:lnTo>
                    <a:pt x="371142" y="447432"/>
                  </a:lnTo>
                  <a:lnTo>
                    <a:pt x="343147" y="409822"/>
                  </a:lnTo>
                  <a:lnTo>
                    <a:pt x="314618" y="372486"/>
                  </a:lnTo>
                  <a:lnTo>
                    <a:pt x="285556" y="335430"/>
                  </a:lnTo>
                  <a:lnTo>
                    <a:pt x="255960" y="298659"/>
                  </a:lnTo>
                  <a:lnTo>
                    <a:pt x="225831" y="262179"/>
                  </a:lnTo>
                  <a:lnTo>
                    <a:pt x="195169" y="225993"/>
                  </a:lnTo>
                  <a:lnTo>
                    <a:pt x="163974" y="190107"/>
                  </a:lnTo>
                  <a:lnTo>
                    <a:pt x="132246" y="154527"/>
                  </a:lnTo>
                  <a:lnTo>
                    <a:pt x="99984" y="119258"/>
                  </a:lnTo>
                  <a:lnTo>
                    <a:pt x="67189" y="84305"/>
                  </a:lnTo>
                  <a:lnTo>
                    <a:pt x="33861" y="49673"/>
                  </a:lnTo>
                  <a:lnTo>
                    <a:pt x="0" y="15366"/>
                  </a:lnTo>
                  <a:lnTo>
                    <a:pt x="15265" y="0"/>
                  </a:lnTo>
                  <a:close/>
                </a:path>
              </a:pathLst>
            </a:custGeom>
            <a:ln w="12191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776" y="1749552"/>
              <a:ext cx="11120755" cy="1114425"/>
            </a:xfrm>
            <a:custGeom>
              <a:avLst/>
              <a:gdLst/>
              <a:ahLst/>
              <a:cxnLst/>
              <a:rect l="l" t="t" r="r" b="b"/>
              <a:pathLst>
                <a:path w="11120755" h="1114425">
                  <a:moveTo>
                    <a:pt x="11120628" y="0"/>
                  </a:moveTo>
                  <a:lnTo>
                    <a:pt x="0" y="0"/>
                  </a:lnTo>
                  <a:lnTo>
                    <a:pt x="0" y="1114044"/>
                  </a:lnTo>
                  <a:lnTo>
                    <a:pt x="11120628" y="1114044"/>
                  </a:lnTo>
                  <a:lnTo>
                    <a:pt x="11120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4776" y="1749552"/>
              <a:ext cx="11120755" cy="1114425"/>
            </a:xfrm>
            <a:custGeom>
              <a:avLst/>
              <a:gdLst/>
              <a:ahLst/>
              <a:cxnLst/>
              <a:rect l="l" t="t" r="r" b="b"/>
              <a:pathLst>
                <a:path w="11120755" h="1114425">
                  <a:moveTo>
                    <a:pt x="0" y="1114044"/>
                  </a:moveTo>
                  <a:lnTo>
                    <a:pt x="11120628" y="1114044"/>
                  </a:lnTo>
                  <a:lnTo>
                    <a:pt x="11120628" y="0"/>
                  </a:lnTo>
                  <a:lnTo>
                    <a:pt x="0" y="0"/>
                  </a:lnTo>
                  <a:lnTo>
                    <a:pt x="0" y="1114044"/>
                  </a:lnTo>
                  <a:close/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307" y="1609344"/>
              <a:ext cx="1394460" cy="1394460"/>
            </a:xfrm>
            <a:custGeom>
              <a:avLst/>
              <a:gdLst/>
              <a:ahLst/>
              <a:cxnLst/>
              <a:rect l="l" t="t" r="r" b="b"/>
              <a:pathLst>
                <a:path w="1394460" h="1394460">
                  <a:moveTo>
                    <a:pt x="697230" y="0"/>
                  </a:moveTo>
                  <a:lnTo>
                    <a:pt x="649493" y="1608"/>
                  </a:lnTo>
                  <a:lnTo>
                    <a:pt x="602621" y="6364"/>
                  </a:lnTo>
                  <a:lnTo>
                    <a:pt x="556715" y="14165"/>
                  </a:lnTo>
                  <a:lnTo>
                    <a:pt x="511880" y="24906"/>
                  </a:lnTo>
                  <a:lnTo>
                    <a:pt x="468220" y="38483"/>
                  </a:lnTo>
                  <a:lnTo>
                    <a:pt x="425838" y="54792"/>
                  </a:lnTo>
                  <a:lnTo>
                    <a:pt x="384839" y="73730"/>
                  </a:lnTo>
                  <a:lnTo>
                    <a:pt x="345327" y="95193"/>
                  </a:lnTo>
                  <a:lnTo>
                    <a:pt x="307404" y="119077"/>
                  </a:lnTo>
                  <a:lnTo>
                    <a:pt x="271175" y="145278"/>
                  </a:lnTo>
                  <a:lnTo>
                    <a:pt x="236745" y="173692"/>
                  </a:lnTo>
                  <a:lnTo>
                    <a:pt x="204215" y="204215"/>
                  </a:lnTo>
                  <a:lnTo>
                    <a:pt x="173692" y="236745"/>
                  </a:lnTo>
                  <a:lnTo>
                    <a:pt x="145278" y="271175"/>
                  </a:lnTo>
                  <a:lnTo>
                    <a:pt x="119077" y="307404"/>
                  </a:lnTo>
                  <a:lnTo>
                    <a:pt x="95193" y="345327"/>
                  </a:lnTo>
                  <a:lnTo>
                    <a:pt x="73730" y="384839"/>
                  </a:lnTo>
                  <a:lnTo>
                    <a:pt x="54792" y="425838"/>
                  </a:lnTo>
                  <a:lnTo>
                    <a:pt x="38483" y="468220"/>
                  </a:lnTo>
                  <a:lnTo>
                    <a:pt x="24906" y="511880"/>
                  </a:lnTo>
                  <a:lnTo>
                    <a:pt x="14165" y="556715"/>
                  </a:lnTo>
                  <a:lnTo>
                    <a:pt x="6364" y="602621"/>
                  </a:lnTo>
                  <a:lnTo>
                    <a:pt x="1608" y="649493"/>
                  </a:lnTo>
                  <a:lnTo>
                    <a:pt x="0" y="697229"/>
                  </a:lnTo>
                  <a:lnTo>
                    <a:pt x="1608" y="744966"/>
                  </a:lnTo>
                  <a:lnTo>
                    <a:pt x="6364" y="791838"/>
                  </a:lnTo>
                  <a:lnTo>
                    <a:pt x="14165" y="837744"/>
                  </a:lnTo>
                  <a:lnTo>
                    <a:pt x="24906" y="882579"/>
                  </a:lnTo>
                  <a:lnTo>
                    <a:pt x="38483" y="926239"/>
                  </a:lnTo>
                  <a:lnTo>
                    <a:pt x="54792" y="968621"/>
                  </a:lnTo>
                  <a:lnTo>
                    <a:pt x="73730" y="1009620"/>
                  </a:lnTo>
                  <a:lnTo>
                    <a:pt x="95193" y="1049132"/>
                  </a:lnTo>
                  <a:lnTo>
                    <a:pt x="119077" y="1087055"/>
                  </a:lnTo>
                  <a:lnTo>
                    <a:pt x="145278" y="1123284"/>
                  </a:lnTo>
                  <a:lnTo>
                    <a:pt x="173692" y="1157714"/>
                  </a:lnTo>
                  <a:lnTo>
                    <a:pt x="204215" y="1190243"/>
                  </a:lnTo>
                  <a:lnTo>
                    <a:pt x="236745" y="1220767"/>
                  </a:lnTo>
                  <a:lnTo>
                    <a:pt x="271175" y="1249181"/>
                  </a:lnTo>
                  <a:lnTo>
                    <a:pt x="307404" y="1275382"/>
                  </a:lnTo>
                  <a:lnTo>
                    <a:pt x="345327" y="1299266"/>
                  </a:lnTo>
                  <a:lnTo>
                    <a:pt x="384839" y="1320729"/>
                  </a:lnTo>
                  <a:lnTo>
                    <a:pt x="425838" y="1339667"/>
                  </a:lnTo>
                  <a:lnTo>
                    <a:pt x="468220" y="1355976"/>
                  </a:lnTo>
                  <a:lnTo>
                    <a:pt x="511880" y="1369553"/>
                  </a:lnTo>
                  <a:lnTo>
                    <a:pt x="556715" y="1380294"/>
                  </a:lnTo>
                  <a:lnTo>
                    <a:pt x="602621" y="1388095"/>
                  </a:lnTo>
                  <a:lnTo>
                    <a:pt x="649493" y="1392851"/>
                  </a:lnTo>
                  <a:lnTo>
                    <a:pt x="697230" y="1394459"/>
                  </a:lnTo>
                  <a:lnTo>
                    <a:pt x="744966" y="1392851"/>
                  </a:lnTo>
                  <a:lnTo>
                    <a:pt x="791838" y="1388095"/>
                  </a:lnTo>
                  <a:lnTo>
                    <a:pt x="837744" y="1380294"/>
                  </a:lnTo>
                  <a:lnTo>
                    <a:pt x="882579" y="1369553"/>
                  </a:lnTo>
                  <a:lnTo>
                    <a:pt x="926239" y="1355976"/>
                  </a:lnTo>
                  <a:lnTo>
                    <a:pt x="968621" y="1339667"/>
                  </a:lnTo>
                  <a:lnTo>
                    <a:pt x="1009620" y="1320729"/>
                  </a:lnTo>
                  <a:lnTo>
                    <a:pt x="1049132" y="1299266"/>
                  </a:lnTo>
                  <a:lnTo>
                    <a:pt x="1087055" y="1275382"/>
                  </a:lnTo>
                  <a:lnTo>
                    <a:pt x="1123284" y="1249181"/>
                  </a:lnTo>
                  <a:lnTo>
                    <a:pt x="1157714" y="1220767"/>
                  </a:lnTo>
                  <a:lnTo>
                    <a:pt x="1190244" y="1190244"/>
                  </a:lnTo>
                  <a:lnTo>
                    <a:pt x="1220767" y="1157714"/>
                  </a:lnTo>
                  <a:lnTo>
                    <a:pt x="1249181" y="1123284"/>
                  </a:lnTo>
                  <a:lnTo>
                    <a:pt x="1275382" y="1087055"/>
                  </a:lnTo>
                  <a:lnTo>
                    <a:pt x="1299266" y="1049132"/>
                  </a:lnTo>
                  <a:lnTo>
                    <a:pt x="1320729" y="1009620"/>
                  </a:lnTo>
                  <a:lnTo>
                    <a:pt x="1339667" y="968621"/>
                  </a:lnTo>
                  <a:lnTo>
                    <a:pt x="1355976" y="926239"/>
                  </a:lnTo>
                  <a:lnTo>
                    <a:pt x="1369553" y="882579"/>
                  </a:lnTo>
                  <a:lnTo>
                    <a:pt x="1380294" y="837744"/>
                  </a:lnTo>
                  <a:lnTo>
                    <a:pt x="1388095" y="791838"/>
                  </a:lnTo>
                  <a:lnTo>
                    <a:pt x="1392851" y="744966"/>
                  </a:lnTo>
                  <a:lnTo>
                    <a:pt x="1394460" y="697229"/>
                  </a:lnTo>
                  <a:lnTo>
                    <a:pt x="1392851" y="649493"/>
                  </a:lnTo>
                  <a:lnTo>
                    <a:pt x="1388095" y="602621"/>
                  </a:lnTo>
                  <a:lnTo>
                    <a:pt x="1380294" y="556715"/>
                  </a:lnTo>
                  <a:lnTo>
                    <a:pt x="1369553" y="511880"/>
                  </a:lnTo>
                  <a:lnTo>
                    <a:pt x="1355976" y="468220"/>
                  </a:lnTo>
                  <a:lnTo>
                    <a:pt x="1339667" y="425838"/>
                  </a:lnTo>
                  <a:lnTo>
                    <a:pt x="1320729" y="384839"/>
                  </a:lnTo>
                  <a:lnTo>
                    <a:pt x="1299266" y="345327"/>
                  </a:lnTo>
                  <a:lnTo>
                    <a:pt x="1275382" y="307404"/>
                  </a:lnTo>
                  <a:lnTo>
                    <a:pt x="1249181" y="271175"/>
                  </a:lnTo>
                  <a:lnTo>
                    <a:pt x="1220767" y="236745"/>
                  </a:lnTo>
                  <a:lnTo>
                    <a:pt x="1190244" y="204216"/>
                  </a:lnTo>
                  <a:lnTo>
                    <a:pt x="1157714" y="173692"/>
                  </a:lnTo>
                  <a:lnTo>
                    <a:pt x="1123284" y="145278"/>
                  </a:lnTo>
                  <a:lnTo>
                    <a:pt x="1087055" y="119077"/>
                  </a:lnTo>
                  <a:lnTo>
                    <a:pt x="1049132" y="95193"/>
                  </a:lnTo>
                  <a:lnTo>
                    <a:pt x="1009620" y="73730"/>
                  </a:lnTo>
                  <a:lnTo>
                    <a:pt x="968621" y="54792"/>
                  </a:lnTo>
                  <a:lnTo>
                    <a:pt x="926239" y="38483"/>
                  </a:lnTo>
                  <a:lnTo>
                    <a:pt x="882579" y="24906"/>
                  </a:lnTo>
                  <a:lnTo>
                    <a:pt x="837744" y="14165"/>
                  </a:lnTo>
                  <a:lnTo>
                    <a:pt x="791838" y="6364"/>
                  </a:lnTo>
                  <a:lnTo>
                    <a:pt x="744966" y="1608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8307" y="1609344"/>
              <a:ext cx="1394460" cy="1394460"/>
            </a:xfrm>
            <a:custGeom>
              <a:avLst/>
              <a:gdLst/>
              <a:ahLst/>
              <a:cxnLst/>
              <a:rect l="l" t="t" r="r" b="b"/>
              <a:pathLst>
                <a:path w="1394460" h="1394460">
                  <a:moveTo>
                    <a:pt x="0" y="697229"/>
                  </a:moveTo>
                  <a:lnTo>
                    <a:pt x="1608" y="649493"/>
                  </a:lnTo>
                  <a:lnTo>
                    <a:pt x="6364" y="602621"/>
                  </a:lnTo>
                  <a:lnTo>
                    <a:pt x="14165" y="556715"/>
                  </a:lnTo>
                  <a:lnTo>
                    <a:pt x="24906" y="511880"/>
                  </a:lnTo>
                  <a:lnTo>
                    <a:pt x="38483" y="468220"/>
                  </a:lnTo>
                  <a:lnTo>
                    <a:pt x="54792" y="425838"/>
                  </a:lnTo>
                  <a:lnTo>
                    <a:pt x="73730" y="384839"/>
                  </a:lnTo>
                  <a:lnTo>
                    <a:pt x="95193" y="345327"/>
                  </a:lnTo>
                  <a:lnTo>
                    <a:pt x="119077" y="307404"/>
                  </a:lnTo>
                  <a:lnTo>
                    <a:pt x="145278" y="271175"/>
                  </a:lnTo>
                  <a:lnTo>
                    <a:pt x="173692" y="236745"/>
                  </a:lnTo>
                  <a:lnTo>
                    <a:pt x="204215" y="204215"/>
                  </a:lnTo>
                  <a:lnTo>
                    <a:pt x="236745" y="173692"/>
                  </a:lnTo>
                  <a:lnTo>
                    <a:pt x="271175" y="145278"/>
                  </a:lnTo>
                  <a:lnTo>
                    <a:pt x="307404" y="119077"/>
                  </a:lnTo>
                  <a:lnTo>
                    <a:pt x="345327" y="95193"/>
                  </a:lnTo>
                  <a:lnTo>
                    <a:pt x="384839" y="73730"/>
                  </a:lnTo>
                  <a:lnTo>
                    <a:pt x="425838" y="54792"/>
                  </a:lnTo>
                  <a:lnTo>
                    <a:pt x="468220" y="38483"/>
                  </a:lnTo>
                  <a:lnTo>
                    <a:pt x="511880" y="24906"/>
                  </a:lnTo>
                  <a:lnTo>
                    <a:pt x="556715" y="14165"/>
                  </a:lnTo>
                  <a:lnTo>
                    <a:pt x="602621" y="6364"/>
                  </a:lnTo>
                  <a:lnTo>
                    <a:pt x="649493" y="1608"/>
                  </a:lnTo>
                  <a:lnTo>
                    <a:pt x="697230" y="0"/>
                  </a:lnTo>
                  <a:lnTo>
                    <a:pt x="744966" y="1608"/>
                  </a:lnTo>
                  <a:lnTo>
                    <a:pt x="791838" y="6364"/>
                  </a:lnTo>
                  <a:lnTo>
                    <a:pt x="837744" y="14165"/>
                  </a:lnTo>
                  <a:lnTo>
                    <a:pt x="882579" y="24906"/>
                  </a:lnTo>
                  <a:lnTo>
                    <a:pt x="926239" y="38483"/>
                  </a:lnTo>
                  <a:lnTo>
                    <a:pt x="968621" y="54792"/>
                  </a:lnTo>
                  <a:lnTo>
                    <a:pt x="1009620" y="73730"/>
                  </a:lnTo>
                  <a:lnTo>
                    <a:pt x="1049132" y="95193"/>
                  </a:lnTo>
                  <a:lnTo>
                    <a:pt x="1087055" y="119077"/>
                  </a:lnTo>
                  <a:lnTo>
                    <a:pt x="1123284" y="145278"/>
                  </a:lnTo>
                  <a:lnTo>
                    <a:pt x="1157714" y="173692"/>
                  </a:lnTo>
                  <a:lnTo>
                    <a:pt x="1190244" y="204216"/>
                  </a:lnTo>
                  <a:lnTo>
                    <a:pt x="1220767" y="236745"/>
                  </a:lnTo>
                  <a:lnTo>
                    <a:pt x="1249181" y="271175"/>
                  </a:lnTo>
                  <a:lnTo>
                    <a:pt x="1275382" y="307404"/>
                  </a:lnTo>
                  <a:lnTo>
                    <a:pt x="1299266" y="345327"/>
                  </a:lnTo>
                  <a:lnTo>
                    <a:pt x="1320729" y="384839"/>
                  </a:lnTo>
                  <a:lnTo>
                    <a:pt x="1339667" y="425838"/>
                  </a:lnTo>
                  <a:lnTo>
                    <a:pt x="1355976" y="468220"/>
                  </a:lnTo>
                  <a:lnTo>
                    <a:pt x="1369553" y="511880"/>
                  </a:lnTo>
                  <a:lnTo>
                    <a:pt x="1380294" y="556715"/>
                  </a:lnTo>
                  <a:lnTo>
                    <a:pt x="1388095" y="602621"/>
                  </a:lnTo>
                  <a:lnTo>
                    <a:pt x="1392851" y="649493"/>
                  </a:lnTo>
                  <a:lnTo>
                    <a:pt x="1394460" y="697229"/>
                  </a:lnTo>
                  <a:lnTo>
                    <a:pt x="1392851" y="744966"/>
                  </a:lnTo>
                  <a:lnTo>
                    <a:pt x="1388095" y="791838"/>
                  </a:lnTo>
                  <a:lnTo>
                    <a:pt x="1380294" y="837744"/>
                  </a:lnTo>
                  <a:lnTo>
                    <a:pt x="1369553" y="882579"/>
                  </a:lnTo>
                  <a:lnTo>
                    <a:pt x="1355976" y="926239"/>
                  </a:lnTo>
                  <a:lnTo>
                    <a:pt x="1339667" y="968621"/>
                  </a:lnTo>
                  <a:lnTo>
                    <a:pt x="1320729" y="1009620"/>
                  </a:lnTo>
                  <a:lnTo>
                    <a:pt x="1299266" y="1049132"/>
                  </a:lnTo>
                  <a:lnTo>
                    <a:pt x="1275382" y="1087055"/>
                  </a:lnTo>
                  <a:lnTo>
                    <a:pt x="1249181" y="1123284"/>
                  </a:lnTo>
                  <a:lnTo>
                    <a:pt x="1220767" y="1157714"/>
                  </a:lnTo>
                  <a:lnTo>
                    <a:pt x="1190244" y="1190244"/>
                  </a:lnTo>
                  <a:lnTo>
                    <a:pt x="1157714" y="1220767"/>
                  </a:lnTo>
                  <a:lnTo>
                    <a:pt x="1123284" y="1249181"/>
                  </a:lnTo>
                  <a:lnTo>
                    <a:pt x="1087055" y="1275382"/>
                  </a:lnTo>
                  <a:lnTo>
                    <a:pt x="1049132" y="1299266"/>
                  </a:lnTo>
                  <a:lnTo>
                    <a:pt x="1009620" y="1320729"/>
                  </a:lnTo>
                  <a:lnTo>
                    <a:pt x="968621" y="1339667"/>
                  </a:lnTo>
                  <a:lnTo>
                    <a:pt x="926239" y="1355976"/>
                  </a:lnTo>
                  <a:lnTo>
                    <a:pt x="882579" y="1369553"/>
                  </a:lnTo>
                  <a:lnTo>
                    <a:pt x="837744" y="1380294"/>
                  </a:lnTo>
                  <a:lnTo>
                    <a:pt x="791838" y="1388095"/>
                  </a:lnTo>
                  <a:lnTo>
                    <a:pt x="744966" y="1392851"/>
                  </a:lnTo>
                  <a:lnTo>
                    <a:pt x="697230" y="1394459"/>
                  </a:lnTo>
                  <a:lnTo>
                    <a:pt x="649493" y="1392851"/>
                  </a:lnTo>
                  <a:lnTo>
                    <a:pt x="602621" y="1388095"/>
                  </a:lnTo>
                  <a:lnTo>
                    <a:pt x="556715" y="1380294"/>
                  </a:lnTo>
                  <a:lnTo>
                    <a:pt x="511880" y="1369553"/>
                  </a:lnTo>
                  <a:lnTo>
                    <a:pt x="468220" y="1355976"/>
                  </a:lnTo>
                  <a:lnTo>
                    <a:pt x="425838" y="1339667"/>
                  </a:lnTo>
                  <a:lnTo>
                    <a:pt x="384839" y="1320729"/>
                  </a:lnTo>
                  <a:lnTo>
                    <a:pt x="345327" y="1299266"/>
                  </a:lnTo>
                  <a:lnTo>
                    <a:pt x="307404" y="1275382"/>
                  </a:lnTo>
                  <a:lnTo>
                    <a:pt x="271175" y="1249181"/>
                  </a:lnTo>
                  <a:lnTo>
                    <a:pt x="236745" y="1220767"/>
                  </a:lnTo>
                  <a:lnTo>
                    <a:pt x="204215" y="1190243"/>
                  </a:lnTo>
                  <a:lnTo>
                    <a:pt x="173692" y="1157714"/>
                  </a:lnTo>
                  <a:lnTo>
                    <a:pt x="145278" y="1123284"/>
                  </a:lnTo>
                  <a:lnTo>
                    <a:pt x="119077" y="1087055"/>
                  </a:lnTo>
                  <a:lnTo>
                    <a:pt x="95193" y="1049132"/>
                  </a:lnTo>
                  <a:lnTo>
                    <a:pt x="73730" y="1009620"/>
                  </a:lnTo>
                  <a:lnTo>
                    <a:pt x="54792" y="968621"/>
                  </a:lnTo>
                  <a:lnTo>
                    <a:pt x="38483" y="926239"/>
                  </a:lnTo>
                  <a:lnTo>
                    <a:pt x="24906" y="882579"/>
                  </a:lnTo>
                  <a:lnTo>
                    <a:pt x="14165" y="837744"/>
                  </a:lnTo>
                  <a:lnTo>
                    <a:pt x="6364" y="791838"/>
                  </a:lnTo>
                  <a:lnTo>
                    <a:pt x="1608" y="744966"/>
                  </a:lnTo>
                  <a:lnTo>
                    <a:pt x="0" y="697229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0160" y="3421380"/>
              <a:ext cx="10715625" cy="1115695"/>
            </a:xfrm>
            <a:custGeom>
              <a:avLst/>
              <a:gdLst/>
              <a:ahLst/>
              <a:cxnLst/>
              <a:rect l="l" t="t" r="r" b="b"/>
              <a:pathLst>
                <a:path w="10715625" h="1115695">
                  <a:moveTo>
                    <a:pt x="10715244" y="0"/>
                  </a:moveTo>
                  <a:lnTo>
                    <a:pt x="0" y="0"/>
                  </a:lnTo>
                  <a:lnTo>
                    <a:pt x="0" y="1115568"/>
                  </a:lnTo>
                  <a:lnTo>
                    <a:pt x="10715244" y="1115568"/>
                  </a:lnTo>
                  <a:lnTo>
                    <a:pt x="10715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80160" y="3421380"/>
              <a:ext cx="10715625" cy="1115695"/>
            </a:xfrm>
            <a:custGeom>
              <a:avLst/>
              <a:gdLst/>
              <a:ahLst/>
              <a:cxnLst/>
              <a:rect l="l" t="t" r="r" b="b"/>
              <a:pathLst>
                <a:path w="10715625" h="1115695">
                  <a:moveTo>
                    <a:pt x="0" y="1115568"/>
                  </a:moveTo>
                  <a:lnTo>
                    <a:pt x="10715244" y="1115568"/>
                  </a:lnTo>
                  <a:lnTo>
                    <a:pt x="10715244" y="0"/>
                  </a:lnTo>
                  <a:lnTo>
                    <a:pt x="0" y="0"/>
                  </a:lnTo>
                  <a:lnTo>
                    <a:pt x="0" y="1115568"/>
                  </a:lnTo>
                  <a:close/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3691" y="3282696"/>
              <a:ext cx="1394460" cy="1393190"/>
            </a:xfrm>
            <a:custGeom>
              <a:avLst/>
              <a:gdLst/>
              <a:ahLst/>
              <a:cxnLst/>
              <a:rect l="l" t="t" r="r" b="b"/>
              <a:pathLst>
                <a:path w="1394460" h="1393189">
                  <a:moveTo>
                    <a:pt x="697230" y="0"/>
                  </a:moveTo>
                  <a:lnTo>
                    <a:pt x="649493" y="1606"/>
                  </a:lnTo>
                  <a:lnTo>
                    <a:pt x="602621" y="6357"/>
                  </a:lnTo>
                  <a:lnTo>
                    <a:pt x="556715" y="14148"/>
                  </a:lnTo>
                  <a:lnTo>
                    <a:pt x="511880" y="24876"/>
                  </a:lnTo>
                  <a:lnTo>
                    <a:pt x="468220" y="38436"/>
                  </a:lnTo>
                  <a:lnTo>
                    <a:pt x="425838" y="54727"/>
                  </a:lnTo>
                  <a:lnTo>
                    <a:pt x="384839" y="73642"/>
                  </a:lnTo>
                  <a:lnTo>
                    <a:pt x="345327" y="95080"/>
                  </a:lnTo>
                  <a:lnTo>
                    <a:pt x="307404" y="118936"/>
                  </a:lnTo>
                  <a:lnTo>
                    <a:pt x="271175" y="145107"/>
                  </a:lnTo>
                  <a:lnTo>
                    <a:pt x="236745" y="173489"/>
                  </a:lnTo>
                  <a:lnTo>
                    <a:pt x="204216" y="203977"/>
                  </a:lnTo>
                  <a:lnTo>
                    <a:pt x="173692" y="236470"/>
                  </a:lnTo>
                  <a:lnTo>
                    <a:pt x="145278" y="270862"/>
                  </a:lnTo>
                  <a:lnTo>
                    <a:pt x="119077" y="307051"/>
                  </a:lnTo>
                  <a:lnTo>
                    <a:pt x="95193" y="344931"/>
                  </a:lnTo>
                  <a:lnTo>
                    <a:pt x="73730" y="384401"/>
                  </a:lnTo>
                  <a:lnTo>
                    <a:pt x="54792" y="425356"/>
                  </a:lnTo>
                  <a:lnTo>
                    <a:pt x="38483" y="467693"/>
                  </a:lnTo>
                  <a:lnTo>
                    <a:pt x="24906" y="511307"/>
                  </a:lnTo>
                  <a:lnTo>
                    <a:pt x="14165" y="556095"/>
                  </a:lnTo>
                  <a:lnTo>
                    <a:pt x="6364" y="601954"/>
                  </a:lnTo>
                  <a:lnTo>
                    <a:pt x="1608" y="648779"/>
                  </a:lnTo>
                  <a:lnTo>
                    <a:pt x="0" y="696467"/>
                  </a:lnTo>
                  <a:lnTo>
                    <a:pt x="1608" y="744156"/>
                  </a:lnTo>
                  <a:lnTo>
                    <a:pt x="6364" y="790981"/>
                  </a:lnTo>
                  <a:lnTo>
                    <a:pt x="14165" y="836840"/>
                  </a:lnTo>
                  <a:lnTo>
                    <a:pt x="24906" y="881628"/>
                  </a:lnTo>
                  <a:lnTo>
                    <a:pt x="38483" y="925242"/>
                  </a:lnTo>
                  <a:lnTo>
                    <a:pt x="54792" y="967579"/>
                  </a:lnTo>
                  <a:lnTo>
                    <a:pt x="73730" y="1008534"/>
                  </a:lnTo>
                  <a:lnTo>
                    <a:pt x="95193" y="1048004"/>
                  </a:lnTo>
                  <a:lnTo>
                    <a:pt x="119077" y="1085884"/>
                  </a:lnTo>
                  <a:lnTo>
                    <a:pt x="145278" y="1122073"/>
                  </a:lnTo>
                  <a:lnTo>
                    <a:pt x="173692" y="1156465"/>
                  </a:lnTo>
                  <a:lnTo>
                    <a:pt x="204215" y="1188958"/>
                  </a:lnTo>
                  <a:lnTo>
                    <a:pt x="236745" y="1219446"/>
                  </a:lnTo>
                  <a:lnTo>
                    <a:pt x="271175" y="1247828"/>
                  </a:lnTo>
                  <a:lnTo>
                    <a:pt x="307404" y="1273999"/>
                  </a:lnTo>
                  <a:lnTo>
                    <a:pt x="345327" y="1297855"/>
                  </a:lnTo>
                  <a:lnTo>
                    <a:pt x="384839" y="1319293"/>
                  </a:lnTo>
                  <a:lnTo>
                    <a:pt x="425838" y="1338208"/>
                  </a:lnTo>
                  <a:lnTo>
                    <a:pt x="468220" y="1354499"/>
                  </a:lnTo>
                  <a:lnTo>
                    <a:pt x="511880" y="1368059"/>
                  </a:lnTo>
                  <a:lnTo>
                    <a:pt x="556715" y="1378787"/>
                  </a:lnTo>
                  <a:lnTo>
                    <a:pt x="602621" y="1386578"/>
                  </a:lnTo>
                  <a:lnTo>
                    <a:pt x="649493" y="1391329"/>
                  </a:lnTo>
                  <a:lnTo>
                    <a:pt x="697230" y="1392935"/>
                  </a:lnTo>
                  <a:lnTo>
                    <a:pt x="744966" y="1391329"/>
                  </a:lnTo>
                  <a:lnTo>
                    <a:pt x="791838" y="1386578"/>
                  </a:lnTo>
                  <a:lnTo>
                    <a:pt x="837744" y="1378787"/>
                  </a:lnTo>
                  <a:lnTo>
                    <a:pt x="882579" y="1368059"/>
                  </a:lnTo>
                  <a:lnTo>
                    <a:pt x="926239" y="1354499"/>
                  </a:lnTo>
                  <a:lnTo>
                    <a:pt x="968621" y="1338208"/>
                  </a:lnTo>
                  <a:lnTo>
                    <a:pt x="1009620" y="1319293"/>
                  </a:lnTo>
                  <a:lnTo>
                    <a:pt x="1049132" y="1297855"/>
                  </a:lnTo>
                  <a:lnTo>
                    <a:pt x="1087055" y="1273999"/>
                  </a:lnTo>
                  <a:lnTo>
                    <a:pt x="1123284" y="1247828"/>
                  </a:lnTo>
                  <a:lnTo>
                    <a:pt x="1157714" y="1219446"/>
                  </a:lnTo>
                  <a:lnTo>
                    <a:pt x="1190244" y="1188958"/>
                  </a:lnTo>
                  <a:lnTo>
                    <a:pt x="1220767" y="1156465"/>
                  </a:lnTo>
                  <a:lnTo>
                    <a:pt x="1249181" y="1122073"/>
                  </a:lnTo>
                  <a:lnTo>
                    <a:pt x="1275382" y="1085884"/>
                  </a:lnTo>
                  <a:lnTo>
                    <a:pt x="1299266" y="1048003"/>
                  </a:lnTo>
                  <a:lnTo>
                    <a:pt x="1320729" y="1008534"/>
                  </a:lnTo>
                  <a:lnTo>
                    <a:pt x="1339667" y="967579"/>
                  </a:lnTo>
                  <a:lnTo>
                    <a:pt x="1355976" y="925242"/>
                  </a:lnTo>
                  <a:lnTo>
                    <a:pt x="1369553" y="881628"/>
                  </a:lnTo>
                  <a:lnTo>
                    <a:pt x="1380294" y="836840"/>
                  </a:lnTo>
                  <a:lnTo>
                    <a:pt x="1388095" y="790981"/>
                  </a:lnTo>
                  <a:lnTo>
                    <a:pt x="1392851" y="744156"/>
                  </a:lnTo>
                  <a:lnTo>
                    <a:pt x="1394459" y="696467"/>
                  </a:lnTo>
                  <a:lnTo>
                    <a:pt x="1392851" y="648779"/>
                  </a:lnTo>
                  <a:lnTo>
                    <a:pt x="1388095" y="601954"/>
                  </a:lnTo>
                  <a:lnTo>
                    <a:pt x="1380294" y="556095"/>
                  </a:lnTo>
                  <a:lnTo>
                    <a:pt x="1369553" y="511307"/>
                  </a:lnTo>
                  <a:lnTo>
                    <a:pt x="1355976" y="467693"/>
                  </a:lnTo>
                  <a:lnTo>
                    <a:pt x="1339667" y="425356"/>
                  </a:lnTo>
                  <a:lnTo>
                    <a:pt x="1320729" y="384401"/>
                  </a:lnTo>
                  <a:lnTo>
                    <a:pt x="1299266" y="344932"/>
                  </a:lnTo>
                  <a:lnTo>
                    <a:pt x="1275382" y="307051"/>
                  </a:lnTo>
                  <a:lnTo>
                    <a:pt x="1249181" y="270862"/>
                  </a:lnTo>
                  <a:lnTo>
                    <a:pt x="1220767" y="236470"/>
                  </a:lnTo>
                  <a:lnTo>
                    <a:pt x="1190243" y="203977"/>
                  </a:lnTo>
                  <a:lnTo>
                    <a:pt x="1157714" y="173489"/>
                  </a:lnTo>
                  <a:lnTo>
                    <a:pt x="1123284" y="145107"/>
                  </a:lnTo>
                  <a:lnTo>
                    <a:pt x="1087055" y="118936"/>
                  </a:lnTo>
                  <a:lnTo>
                    <a:pt x="1049132" y="95080"/>
                  </a:lnTo>
                  <a:lnTo>
                    <a:pt x="1009620" y="73642"/>
                  </a:lnTo>
                  <a:lnTo>
                    <a:pt x="968621" y="54727"/>
                  </a:lnTo>
                  <a:lnTo>
                    <a:pt x="926239" y="38436"/>
                  </a:lnTo>
                  <a:lnTo>
                    <a:pt x="882579" y="24876"/>
                  </a:lnTo>
                  <a:lnTo>
                    <a:pt x="837744" y="14148"/>
                  </a:lnTo>
                  <a:lnTo>
                    <a:pt x="791838" y="6357"/>
                  </a:lnTo>
                  <a:lnTo>
                    <a:pt x="744966" y="1606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3691" y="3282696"/>
              <a:ext cx="1394460" cy="1393190"/>
            </a:xfrm>
            <a:custGeom>
              <a:avLst/>
              <a:gdLst/>
              <a:ahLst/>
              <a:cxnLst/>
              <a:rect l="l" t="t" r="r" b="b"/>
              <a:pathLst>
                <a:path w="1394460" h="1393189">
                  <a:moveTo>
                    <a:pt x="0" y="696467"/>
                  </a:moveTo>
                  <a:lnTo>
                    <a:pt x="1608" y="648779"/>
                  </a:lnTo>
                  <a:lnTo>
                    <a:pt x="6364" y="601954"/>
                  </a:lnTo>
                  <a:lnTo>
                    <a:pt x="14165" y="556095"/>
                  </a:lnTo>
                  <a:lnTo>
                    <a:pt x="24906" y="511307"/>
                  </a:lnTo>
                  <a:lnTo>
                    <a:pt x="38483" y="467693"/>
                  </a:lnTo>
                  <a:lnTo>
                    <a:pt x="54792" y="425356"/>
                  </a:lnTo>
                  <a:lnTo>
                    <a:pt x="73730" y="384401"/>
                  </a:lnTo>
                  <a:lnTo>
                    <a:pt x="95193" y="344931"/>
                  </a:lnTo>
                  <a:lnTo>
                    <a:pt x="119077" y="307051"/>
                  </a:lnTo>
                  <a:lnTo>
                    <a:pt x="145278" y="270862"/>
                  </a:lnTo>
                  <a:lnTo>
                    <a:pt x="173692" y="236470"/>
                  </a:lnTo>
                  <a:lnTo>
                    <a:pt x="204216" y="203977"/>
                  </a:lnTo>
                  <a:lnTo>
                    <a:pt x="236745" y="173489"/>
                  </a:lnTo>
                  <a:lnTo>
                    <a:pt x="271175" y="145107"/>
                  </a:lnTo>
                  <a:lnTo>
                    <a:pt x="307404" y="118936"/>
                  </a:lnTo>
                  <a:lnTo>
                    <a:pt x="345327" y="95080"/>
                  </a:lnTo>
                  <a:lnTo>
                    <a:pt x="384839" y="73642"/>
                  </a:lnTo>
                  <a:lnTo>
                    <a:pt x="425838" y="54727"/>
                  </a:lnTo>
                  <a:lnTo>
                    <a:pt x="468220" y="38436"/>
                  </a:lnTo>
                  <a:lnTo>
                    <a:pt x="511880" y="24876"/>
                  </a:lnTo>
                  <a:lnTo>
                    <a:pt x="556715" y="14148"/>
                  </a:lnTo>
                  <a:lnTo>
                    <a:pt x="602621" y="6357"/>
                  </a:lnTo>
                  <a:lnTo>
                    <a:pt x="649493" y="1606"/>
                  </a:lnTo>
                  <a:lnTo>
                    <a:pt x="697230" y="0"/>
                  </a:lnTo>
                  <a:lnTo>
                    <a:pt x="744966" y="1606"/>
                  </a:lnTo>
                  <a:lnTo>
                    <a:pt x="791838" y="6357"/>
                  </a:lnTo>
                  <a:lnTo>
                    <a:pt x="837744" y="14148"/>
                  </a:lnTo>
                  <a:lnTo>
                    <a:pt x="882579" y="24876"/>
                  </a:lnTo>
                  <a:lnTo>
                    <a:pt x="926239" y="38436"/>
                  </a:lnTo>
                  <a:lnTo>
                    <a:pt x="968621" y="54727"/>
                  </a:lnTo>
                  <a:lnTo>
                    <a:pt x="1009620" y="73642"/>
                  </a:lnTo>
                  <a:lnTo>
                    <a:pt x="1049132" y="95080"/>
                  </a:lnTo>
                  <a:lnTo>
                    <a:pt x="1087055" y="118936"/>
                  </a:lnTo>
                  <a:lnTo>
                    <a:pt x="1123284" y="145107"/>
                  </a:lnTo>
                  <a:lnTo>
                    <a:pt x="1157714" y="173489"/>
                  </a:lnTo>
                  <a:lnTo>
                    <a:pt x="1190243" y="203977"/>
                  </a:lnTo>
                  <a:lnTo>
                    <a:pt x="1220767" y="236470"/>
                  </a:lnTo>
                  <a:lnTo>
                    <a:pt x="1249181" y="270862"/>
                  </a:lnTo>
                  <a:lnTo>
                    <a:pt x="1275382" y="307051"/>
                  </a:lnTo>
                  <a:lnTo>
                    <a:pt x="1299266" y="344932"/>
                  </a:lnTo>
                  <a:lnTo>
                    <a:pt x="1320729" y="384401"/>
                  </a:lnTo>
                  <a:lnTo>
                    <a:pt x="1339667" y="425356"/>
                  </a:lnTo>
                  <a:lnTo>
                    <a:pt x="1355976" y="467693"/>
                  </a:lnTo>
                  <a:lnTo>
                    <a:pt x="1369553" y="511307"/>
                  </a:lnTo>
                  <a:lnTo>
                    <a:pt x="1380294" y="556095"/>
                  </a:lnTo>
                  <a:lnTo>
                    <a:pt x="1388095" y="601954"/>
                  </a:lnTo>
                  <a:lnTo>
                    <a:pt x="1392851" y="648779"/>
                  </a:lnTo>
                  <a:lnTo>
                    <a:pt x="1394459" y="696467"/>
                  </a:lnTo>
                  <a:lnTo>
                    <a:pt x="1392851" y="744156"/>
                  </a:lnTo>
                  <a:lnTo>
                    <a:pt x="1388095" y="790981"/>
                  </a:lnTo>
                  <a:lnTo>
                    <a:pt x="1380294" y="836840"/>
                  </a:lnTo>
                  <a:lnTo>
                    <a:pt x="1369553" y="881628"/>
                  </a:lnTo>
                  <a:lnTo>
                    <a:pt x="1355976" y="925242"/>
                  </a:lnTo>
                  <a:lnTo>
                    <a:pt x="1339667" y="967579"/>
                  </a:lnTo>
                  <a:lnTo>
                    <a:pt x="1320729" y="1008534"/>
                  </a:lnTo>
                  <a:lnTo>
                    <a:pt x="1299266" y="1048003"/>
                  </a:lnTo>
                  <a:lnTo>
                    <a:pt x="1275382" y="1085884"/>
                  </a:lnTo>
                  <a:lnTo>
                    <a:pt x="1249181" y="1122073"/>
                  </a:lnTo>
                  <a:lnTo>
                    <a:pt x="1220767" y="1156465"/>
                  </a:lnTo>
                  <a:lnTo>
                    <a:pt x="1190244" y="1188958"/>
                  </a:lnTo>
                  <a:lnTo>
                    <a:pt x="1157714" y="1219446"/>
                  </a:lnTo>
                  <a:lnTo>
                    <a:pt x="1123284" y="1247828"/>
                  </a:lnTo>
                  <a:lnTo>
                    <a:pt x="1087055" y="1273999"/>
                  </a:lnTo>
                  <a:lnTo>
                    <a:pt x="1049132" y="1297855"/>
                  </a:lnTo>
                  <a:lnTo>
                    <a:pt x="1009620" y="1319293"/>
                  </a:lnTo>
                  <a:lnTo>
                    <a:pt x="968621" y="1338208"/>
                  </a:lnTo>
                  <a:lnTo>
                    <a:pt x="926239" y="1354499"/>
                  </a:lnTo>
                  <a:lnTo>
                    <a:pt x="882579" y="1368059"/>
                  </a:lnTo>
                  <a:lnTo>
                    <a:pt x="837744" y="1378787"/>
                  </a:lnTo>
                  <a:lnTo>
                    <a:pt x="791838" y="1386578"/>
                  </a:lnTo>
                  <a:lnTo>
                    <a:pt x="744966" y="1391329"/>
                  </a:lnTo>
                  <a:lnTo>
                    <a:pt x="697230" y="1392935"/>
                  </a:lnTo>
                  <a:lnTo>
                    <a:pt x="649493" y="1391329"/>
                  </a:lnTo>
                  <a:lnTo>
                    <a:pt x="602621" y="1386578"/>
                  </a:lnTo>
                  <a:lnTo>
                    <a:pt x="556715" y="1378787"/>
                  </a:lnTo>
                  <a:lnTo>
                    <a:pt x="511880" y="1368059"/>
                  </a:lnTo>
                  <a:lnTo>
                    <a:pt x="468220" y="1354499"/>
                  </a:lnTo>
                  <a:lnTo>
                    <a:pt x="425838" y="1338208"/>
                  </a:lnTo>
                  <a:lnTo>
                    <a:pt x="384839" y="1319293"/>
                  </a:lnTo>
                  <a:lnTo>
                    <a:pt x="345327" y="1297855"/>
                  </a:lnTo>
                  <a:lnTo>
                    <a:pt x="307404" y="1273999"/>
                  </a:lnTo>
                  <a:lnTo>
                    <a:pt x="271175" y="1247828"/>
                  </a:lnTo>
                  <a:lnTo>
                    <a:pt x="236745" y="1219446"/>
                  </a:lnTo>
                  <a:lnTo>
                    <a:pt x="204215" y="1188958"/>
                  </a:lnTo>
                  <a:lnTo>
                    <a:pt x="173692" y="1156465"/>
                  </a:lnTo>
                  <a:lnTo>
                    <a:pt x="145278" y="1122073"/>
                  </a:lnTo>
                  <a:lnTo>
                    <a:pt x="119077" y="1085884"/>
                  </a:lnTo>
                  <a:lnTo>
                    <a:pt x="95193" y="1048004"/>
                  </a:lnTo>
                  <a:lnTo>
                    <a:pt x="73730" y="1008534"/>
                  </a:lnTo>
                  <a:lnTo>
                    <a:pt x="54792" y="967579"/>
                  </a:lnTo>
                  <a:lnTo>
                    <a:pt x="38483" y="925242"/>
                  </a:lnTo>
                  <a:lnTo>
                    <a:pt x="24906" y="881628"/>
                  </a:lnTo>
                  <a:lnTo>
                    <a:pt x="14165" y="836840"/>
                  </a:lnTo>
                  <a:lnTo>
                    <a:pt x="6364" y="790981"/>
                  </a:lnTo>
                  <a:lnTo>
                    <a:pt x="1608" y="744156"/>
                  </a:lnTo>
                  <a:lnTo>
                    <a:pt x="0" y="696467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4776" y="5094732"/>
              <a:ext cx="11120755" cy="1114425"/>
            </a:xfrm>
            <a:custGeom>
              <a:avLst/>
              <a:gdLst/>
              <a:ahLst/>
              <a:cxnLst/>
              <a:rect l="l" t="t" r="r" b="b"/>
              <a:pathLst>
                <a:path w="11120755" h="1114425">
                  <a:moveTo>
                    <a:pt x="11120628" y="0"/>
                  </a:moveTo>
                  <a:lnTo>
                    <a:pt x="0" y="0"/>
                  </a:lnTo>
                  <a:lnTo>
                    <a:pt x="0" y="1114044"/>
                  </a:lnTo>
                  <a:lnTo>
                    <a:pt x="11120628" y="1114044"/>
                  </a:lnTo>
                  <a:lnTo>
                    <a:pt x="11120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4776" y="5094732"/>
              <a:ext cx="11120755" cy="1114425"/>
            </a:xfrm>
            <a:custGeom>
              <a:avLst/>
              <a:gdLst/>
              <a:ahLst/>
              <a:cxnLst/>
              <a:rect l="l" t="t" r="r" b="b"/>
              <a:pathLst>
                <a:path w="11120755" h="1114425">
                  <a:moveTo>
                    <a:pt x="0" y="1114044"/>
                  </a:moveTo>
                  <a:lnTo>
                    <a:pt x="11120628" y="1114044"/>
                  </a:lnTo>
                  <a:lnTo>
                    <a:pt x="11120628" y="0"/>
                  </a:lnTo>
                  <a:lnTo>
                    <a:pt x="0" y="0"/>
                  </a:lnTo>
                  <a:lnTo>
                    <a:pt x="0" y="1114044"/>
                  </a:lnTo>
                  <a:close/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47773" y="1907489"/>
            <a:ext cx="10203180" cy="423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spc="-15" dirty="0">
                <a:latin typeface="Carlito"/>
                <a:cs typeface="Carlito"/>
              </a:rPr>
              <a:t>Pastikan</a:t>
            </a:r>
            <a:r>
              <a:rPr sz="2400" spc="21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petugas</a:t>
            </a:r>
            <a:r>
              <a:rPr sz="2400" spc="21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kesehatan</a:t>
            </a:r>
            <a:r>
              <a:rPr sz="2400" spc="2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dalam</a:t>
            </a:r>
            <a:r>
              <a:rPr sz="2400" spc="21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kondisi</a:t>
            </a:r>
            <a:r>
              <a:rPr sz="2400" spc="21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sehat</a:t>
            </a:r>
            <a:r>
              <a:rPr sz="2400" spc="229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(tidak</a:t>
            </a:r>
            <a:r>
              <a:rPr sz="2400" spc="2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demam,</a:t>
            </a:r>
            <a:r>
              <a:rPr sz="2400" spc="2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batuk,</a:t>
            </a:r>
            <a:r>
              <a:rPr sz="2400" spc="2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pilek,</a:t>
            </a:r>
            <a:r>
              <a:rPr sz="2400" spc="2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dan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ts val="2760"/>
              </a:lnSpc>
            </a:pPr>
            <a:r>
              <a:rPr sz="2400" spc="-5" dirty="0">
                <a:latin typeface="Carlito"/>
                <a:cs typeface="Carlito"/>
              </a:rPr>
              <a:t>lain-lain)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Carlito"/>
              <a:cs typeface="Carlito"/>
            </a:endParaRPr>
          </a:p>
          <a:p>
            <a:pPr marL="417830" marR="5080" algn="just">
              <a:lnSpc>
                <a:spcPct val="91500"/>
              </a:lnSpc>
            </a:pPr>
            <a:r>
              <a:rPr sz="2400" spc="-10" dirty="0">
                <a:latin typeface="Carlito"/>
                <a:cs typeface="Carlito"/>
              </a:rPr>
              <a:t>Membawa </a:t>
            </a:r>
            <a:r>
              <a:rPr sz="2400" spc="-15" dirty="0">
                <a:latin typeface="Carlito"/>
                <a:cs typeface="Carlito"/>
              </a:rPr>
              <a:t>vaksin, </a:t>
            </a:r>
            <a:r>
              <a:rPr sz="2400" dirty="0">
                <a:latin typeface="Carlito"/>
                <a:cs typeface="Carlito"/>
              </a:rPr>
              <a:t>ADS, </a:t>
            </a:r>
            <a:r>
              <a:rPr sz="2400" i="1" spc="-10" dirty="0">
                <a:latin typeface="Carlito"/>
                <a:cs typeface="Carlito"/>
              </a:rPr>
              <a:t>Safety </a:t>
            </a:r>
            <a:r>
              <a:rPr sz="2400" i="1" spc="-15" dirty="0">
                <a:latin typeface="Carlito"/>
                <a:cs typeface="Carlito"/>
              </a:rPr>
              <a:t>Box</a:t>
            </a:r>
            <a:r>
              <a:rPr sz="2400" spc="-15" dirty="0">
                <a:latin typeface="Carlito"/>
                <a:cs typeface="Carlito"/>
              </a:rPr>
              <a:t>, </a:t>
            </a:r>
            <a:r>
              <a:rPr sz="2400" spc="-5" dirty="0">
                <a:latin typeface="Carlito"/>
                <a:cs typeface="Carlito"/>
              </a:rPr>
              <a:t>perlengkapan anafilaktik, dan logistik  </a:t>
            </a:r>
            <a:r>
              <a:rPr sz="2400" spc="-10" dirty="0">
                <a:latin typeface="Carlito"/>
                <a:cs typeface="Carlito"/>
              </a:rPr>
              <a:t>vaksinasi lainnya, </a:t>
            </a:r>
            <a:r>
              <a:rPr sz="2400" b="1" spc="-10" dirty="0">
                <a:latin typeface="Carlito"/>
                <a:cs typeface="Carlito"/>
              </a:rPr>
              <a:t>seperlunya, </a:t>
            </a:r>
            <a:r>
              <a:rPr sz="2400" spc="-10" dirty="0">
                <a:latin typeface="Carlito"/>
                <a:cs typeface="Carlito"/>
              </a:rPr>
              <a:t>dengan </a:t>
            </a:r>
            <a:r>
              <a:rPr sz="2400" spc="-5" dirty="0">
                <a:latin typeface="Carlito"/>
                <a:cs typeface="Carlito"/>
              </a:rPr>
              <a:t>memperhatikan jumlah </a:t>
            </a:r>
            <a:r>
              <a:rPr sz="2400" spc="-10" dirty="0">
                <a:latin typeface="Carlito"/>
                <a:cs typeface="Carlito"/>
              </a:rPr>
              <a:t>sasaran yang  </a:t>
            </a:r>
            <a:r>
              <a:rPr sz="2400" spc="-5" dirty="0">
                <a:latin typeface="Carlito"/>
                <a:cs typeface="Carlito"/>
              </a:rPr>
              <a:t>telah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terdata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Carlito"/>
              <a:cs typeface="Carlito"/>
            </a:endParaRPr>
          </a:p>
          <a:p>
            <a:pPr marL="12700" marR="6985" algn="just">
              <a:lnSpc>
                <a:spcPct val="91500"/>
              </a:lnSpc>
              <a:spcBef>
                <a:spcPts val="5"/>
              </a:spcBef>
            </a:pPr>
            <a:r>
              <a:rPr sz="2400" spc="-20" dirty="0">
                <a:latin typeface="Carlito"/>
                <a:cs typeface="Carlito"/>
              </a:rPr>
              <a:t>Petugas </a:t>
            </a:r>
            <a:r>
              <a:rPr sz="2400" spc="-15" dirty="0">
                <a:latin typeface="Carlito"/>
                <a:cs typeface="Carlito"/>
              </a:rPr>
              <a:t>kesehatan </a:t>
            </a:r>
            <a:r>
              <a:rPr sz="2400" spc="-10" dirty="0">
                <a:latin typeface="Carlito"/>
                <a:cs typeface="Carlito"/>
              </a:rPr>
              <a:t>menerapkan </a:t>
            </a:r>
            <a:r>
              <a:rPr sz="2400" spc="-20" dirty="0">
                <a:latin typeface="Carlito"/>
                <a:cs typeface="Carlito"/>
              </a:rPr>
              <a:t>protokol </a:t>
            </a:r>
            <a:r>
              <a:rPr sz="2400" spc="-15" dirty="0">
                <a:latin typeface="Carlito"/>
                <a:cs typeface="Carlito"/>
              </a:rPr>
              <a:t>kesehatan </a:t>
            </a:r>
            <a:r>
              <a:rPr sz="2400" spc="-5" dirty="0">
                <a:latin typeface="Carlito"/>
                <a:cs typeface="Carlito"/>
              </a:rPr>
              <a:t>selama </a:t>
            </a:r>
            <a:r>
              <a:rPr sz="2400" spc="-15" dirty="0">
                <a:latin typeface="Carlito"/>
                <a:cs typeface="Carlito"/>
              </a:rPr>
              <a:t>pelayanan  </a:t>
            </a:r>
            <a:r>
              <a:rPr sz="2400" spc="-5" dirty="0">
                <a:latin typeface="Carlito"/>
                <a:cs typeface="Carlito"/>
              </a:rPr>
              <a:t>berlangsung </a:t>
            </a:r>
            <a:r>
              <a:rPr sz="2400" spc="-15" dirty="0">
                <a:latin typeface="Carlito"/>
                <a:cs typeface="Carlito"/>
              </a:rPr>
              <a:t>dengan </a:t>
            </a:r>
            <a:r>
              <a:rPr sz="2400" spc="-10" dirty="0">
                <a:latin typeface="Carlito"/>
                <a:cs typeface="Carlito"/>
              </a:rPr>
              <a:t>mengacu pada Petunjuk </a:t>
            </a:r>
            <a:r>
              <a:rPr sz="2400" spc="-40" dirty="0">
                <a:latin typeface="Carlito"/>
                <a:cs typeface="Carlito"/>
              </a:rPr>
              <a:t>Teknis </a:t>
            </a:r>
            <a:r>
              <a:rPr sz="2400" spc="-15" dirty="0">
                <a:latin typeface="Carlito"/>
                <a:cs typeface="Carlito"/>
              </a:rPr>
              <a:t>Pelayanan </a:t>
            </a:r>
            <a:r>
              <a:rPr sz="2400" spc="-25" dirty="0">
                <a:latin typeface="Carlito"/>
                <a:cs typeface="Carlito"/>
              </a:rPr>
              <a:t>Vaksinasi </a:t>
            </a:r>
            <a:r>
              <a:rPr sz="2400" spc="-15" dirty="0">
                <a:latin typeface="Carlito"/>
                <a:cs typeface="Carlito"/>
              </a:rPr>
              <a:t>Pada  </a:t>
            </a:r>
            <a:r>
              <a:rPr sz="2400" dirty="0">
                <a:latin typeface="Carlito"/>
                <a:cs typeface="Carlito"/>
              </a:rPr>
              <a:t>Masa </a:t>
            </a:r>
            <a:r>
              <a:rPr sz="2400" spc="-10" dirty="0">
                <a:latin typeface="Carlito"/>
                <a:cs typeface="Carlito"/>
              </a:rPr>
              <a:t>Pandemi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COVID-19.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72212" y="4948428"/>
            <a:ext cx="1407160" cy="1407160"/>
            <a:chOff x="172212" y="4948428"/>
            <a:chExt cx="1407160" cy="1407160"/>
          </a:xfrm>
        </p:grpSpPr>
        <p:sp>
          <p:nvSpPr>
            <p:cNvPr id="22" name="object 22"/>
            <p:cNvSpPr/>
            <p:nvPr/>
          </p:nvSpPr>
          <p:spPr>
            <a:xfrm>
              <a:off x="178308" y="4954524"/>
              <a:ext cx="1394460" cy="1394460"/>
            </a:xfrm>
            <a:custGeom>
              <a:avLst/>
              <a:gdLst/>
              <a:ahLst/>
              <a:cxnLst/>
              <a:rect l="l" t="t" r="r" b="b"/>
              <a:pathLst>
                <a:path w="1394460" h="1394460">
                  <a:moveTo>
                    <a:pt x="697230" y="0"/>
                  </a:moveTo>
                  <a:lnTo>
                    <a:pt x="649493" y="1608"/>
                  </a:lnTo>
                  <a:lnTo>
                    <a:pt x="602621" y="6364"/>
                  </a:lnTo>
                  <a:lnTo>
                    <a:pt x="556715" y="14165"/>
                  </a:lnTo>
                  <a:lnTo>
                    <a:pt x="511880" y="24906"/>
                  </a:lnTo>
                  <a:lnTo>
                    <a:pt x="468220" y="38483"/>
                  </a:lnTo>
                  <a:lnTo>
                    <a:pt x="425838" y="54792"/>
                  </a:lnTo>
                  <a:lnTo>
                    <a:pt x="384839" y="73730"/>
                  </a:lnTo>
                  <a:lnTo>
                    <a:pt x="345327" y="95193"/>
                  </a:lnTo>
                  <a:lnTo>
                    <a:pt x="307404" y="119077"/>
                  </a:lnTo>
                  <a:lnTo>
                    <a:pt x="271175" y="145278"/>
                  </a:lnTo>
                  <a:lnTo>
                    <a:pt x="236745" y="173692"/>
                  </a:lnTo>
                  <a:lnTo>
                    <a:pt x="204215" y="204215"/>
                  </a:lnTo>
                  <a:lnTo>
                    <a:pt x="173692" y="236745"/>
                  </a:lnTo>
                  <a:lnTo>
                    <a:pt x="145278" y="271175"/>
                  </a:lnTo>
                  <a:lnTo>
                    <a:pt x="119077" y="307404"/>
                  </a:lnTo>
                  <a:lnTo>
                    <a:pt x="95193" y="345327"/>
                  </a:lnTo>
                  <a:lnTo>
                    <a:pt x="73730" y="384839"/>
                  </a:lnTo>
                  <a:lnTo>
                    <a:pt x="54792" y="425838"/>
                  </a:lnTo>
                  <a:lnTo>
                    <a:pt x="38483" y="468220"/>
                  </a:lnTo>
                  <a:lnTo>
                    <a:pt x="24906" y="511880"/>
                  </a:lnTo>
                  <a:lnTo>
                    <a:pt x="14165" y="556715"/>
                  </a:lnTo>
                  <a:lnTo>
                    <a:pt x="6364" y="602621"/>
                  </a:lnTo>
                  <a:lnTo>
                    <a:pt x="1608" y="649493"/>
                  </a:lnTo>
                  <a:lnTo>
                    <a:pt x="0" y="697229"/>
                  </a:lnTo>
                  <a:lnTo>
                    <a:pt x="1608" y="744966"/>
                  </a:lnTo>
                  <a:lnTo>
                    <a:pt x="6364" y="791838"/>
                  </a:lnTo>
                  <a:lnTo>
                    <a:pt x="14165" y="837744"/>
                  </a:lnTo>
                  <a:lnTo>
                    <a:pt x="24906" y="882579"/>
                  </a:lnTo>
                  <a:lnTo>
                    <a:pt x="38483" y="926239"/>
                  </a:lnTo>
                  <a:lnTo>
                    <a:pt x="54792" y="968621"/>
                  </a:lnTo>
                  <a:lnTo>
                    <a:pt x="73730" y="1009620"/>
                  </a:lnTo>
                  <a:lnTo>
                    <a:pt x="95193" y="1049132"/>
                  </a:lnTo>
                  <a:lnTo>
                    <a:pt x="119077" y="1087055"/>
                  </a:lnTo>
                  <a:lnTo>
                    <a:pt x="145278" y="1123284"/>
                  </a:lnTo>
                  <a:lnTo>
                    <a:pt x="173692" y="1157714"/>
                  </a:lnTo>
                  <a:lnTo>
                    <a:pt x="204215" y="1190244"/>
                  </a:lnTo>
                  <a:lnTo>
                    <a:pt x="236745" y="1220767"/>
                  </a:lnTo>
                  <a:lnTo>
                    <a:pt x="271175" y="1249181"/>
                  </a:lnTo>
                  <a:lnTo>
                    <a:pt x="307404" y="1275382"/>
                  </a:lnTo>
                  <a:lnTo>
                    <a:pt x="345327" y="1299266"/>
                  </a:lnTo>
                  <a:lnTo>
                    <a:pt x="384839" y="1320729"/>
                  </a:lnTo>
                  <a:lnTo>
                    <a:pt x="425838" y="1339667"/>
                  </a:lnTo>
                  <a:lnTo>
                    <a:pt x="468220" y="1355976"/>
                  </a:lnTo>
                  <a:lnTo>
                    <a:pt x="511880" y="1369553"/>
                  </a:lnTo>
                  <a:lnTo>
                    <a:pt x="556715" y="1380294"/>
                  </a:lnTo>
                  <a:lnTo>
                    <a:pt x="602621" y="1388095"/>
                  </a:lnTo>
                  <a:lnTo>
                    <a:pt x="649493" y="1392851"/>
                  </a:lnTo>
                  <a:lnTo>
                    <a:pt x="697230" y="1394460"/>
                  </a:lnTo>
                  <a:lnTo>
                    <a:pt x="744966" y="1392851"/>
                  </a:lnTo>
                  <a:lnTo>
                    <a:pt x="791838" y="1388095"/>
                  </a:lnTo>
                  <a:lnTo>
                    <a:pt x="837744" y="1380294"/>
                  </a:lnTo>
                  <a:lnTo>
                    <a:pt x="882579" y="1369553"/>
                  </a:lnTo>
                  <a:lnTo>
                    <a:pt x="926239" y="1355976"/>
                  </a:lnTo>
                  <a:lnTo>
                    <a:pt x="968621" y="1339667"/>
                  </a:lnTo>
                  <a:lnTo>
                    <a:pt x="1009620" y="1320729"/>
                  </a:lnTo>
                  <a:lnTo>
                    <a:pt x="1049132" y="1299266"/>
                  </a:lnTo>
                  <a:lnTo>
                    <a:pt x="1087055" y="1275382"/>
                  </a:lnTo>
                  <a:lnTo>
                    <a:pt x="1123284" y="1249181"/>
                  </a:lnTo>
                  <a:lnTo>
                    <a:pt x="1157714" y="1220767"/>
                  </a:lnTo>
                  <a:lnTo>
                    <a:pt x="1190244" y="1190243"/>
                  </a:lnTo>
                  <a:lnTo>
                    <a:pt x="1220767" y="1157714"/>
                  </a:lnTo>
                  <a:lnTo>
                    <a:pt x="1249181" y="1123284"/>
                  </a:lnTo>
                  <a:lnTo>
                    <a:pt x="1275382" y="1087055"/>
                  </a:lnTo>
                  <a:lnTo>
                    <a:pt x="1299266" y="1049132"/>
                  </a:lnTo>
                  <a:lnTo>
                    <a:pt x="1320729" y="1009620"/>
                  </a:lnTo>
                  <a:lnTo>
                    <a:pt x="1339667" y="968621"/>
                  </a:lnTo>
                  <a:lnTo>
                    <a:pt x="1355976" y="926239"/>
                  </a:lnTo>
                  <a:lnTo>
                    <a:pt x="1369553" y="882579"/>
                  </a:lnTo>
                  <a:lnTo>
                    <a:pt x="1380294" y="837744"/>
                  </a:lnTo>
                  <a:lnTo>
                    <a:pt x="1388095" y="791838"/>
                  </a:lnTo>
                  <a:lnTo>
                    <a:pt x="1392851" y="744966"/>
                  </a:lnTo>
                  <a:lnTo>
                    <a:pt x="1394460" y="697229"/>
                  </a:lnTo>
                  <a:lnTo>
                    <a:pt x="1392851" y="649493"/>
                  </a:lnTo>
                  <a:lnTo>
                    <a:pt x="1388095" y="602621"/>
                  </a:lnTo>
                  <a:lnTo>
                    <a:pt x="1380294" y="556715"/>
                  </a:lnTo>
                  <a:lnTo>
                    <a:pt x="1369553" y="511880"/>
                  </a:lnTo>
                  <a:lnTo>
                    <a:pt x="1355976" y="468220"/>
                  </a:lnTo>
                  <a:lnTo>
                    <a:pt x="1339667" y="425838"/>
                  </a:lnTo>
                  <a:lnTo>
                    <a:pt x="1320729" y="384839"/>
                  </a:lnTo>
                  <a:lnTo>
                    <a:pt x="1299266" y="345327"/>
                  </a:lnTo>
                  <a:lnTo>
                    <a:pt x="1275382" y="307404"/>
                  </a:lnTo>
                  <a:lnTo>
                    <a:pt x="1249181" y="271175"/>
                  </a:lnTo>
                  <a:lnTo>
                    <a:pt x="1220767" y="236745"/>
                  </a:lnTo>
                  <a:lnTo>
                    <a:pt x="1190244" y="204215"/>
                  </a:lnTo>
                  <a:lnTo>
                    <a:pt x="1157714" y="173692"/>
                  </a:lnTo>
                  <a:lnTo>
                    <a:pt x="1123284" y="145278"/>
                  </a:lnTo>
                  <a:lnTo>
                    <a:pt x="1087055" y="119077"/>
                  </a:lnTo>
                  <a:lnTo>
                    <a:pt x="1049132" y="95193"/>
                  </a:lnTo>
                  <a:lnTo>
                    <a:pt x="1009620" y="73730"/>
                  </a:lnTo>
                  <a:lnTo>
                    <a:pt x="968621" y="54792"/>
                  </a:lnTo>
                  <a:lnTo>
                    <a:pt x="926239" y="38483"/>
                  </a:lnTo>
                  <a:lnTo>
                    <a:pt x="882579" y="24906"/>
                  </a:lnTo>
                  <a:lnTo>
                    <a:pt x="837744" y="14165"/>
                  </a:lnTo>
                  <a:lnTo>
                    <a:pt x="791838" y="6364"/>
                  </a:lnTo>
                  <a:lnTo>
                    <a:pt x="744966" y="1608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8308" y="4954524"/>
              <a:ext cx="1394460" cy="1394460"/>
            </a:xfrm>
            <a:custGeom>
              <a:avLst/>
              <a:gdLst/>
              <a:ahLst/>
              <a:cxnLst/>
              <a:rect l="l" t="t" r="r" b="b"/>
              <a:pathLst>
                <a:path w="1394460" h="1394460">
                  <a:moveTo>
                    <a:pt x="0" y="697229"/>
                  </a:moveTo>
                  <a:lnTo>
                    <a:pt x="1608" y="649493"/>
                  </a:lnTo>
                  <a:lnTo>
                    <a:pt x="6364" y="602621"/>
                  </a:lnTo>
                  <a:lnTo>
                    <a:pt x="14165" y="556715"/>
                  </a:lnTo>
                  <a:lnTo>
                    <a:pt x="24906" y="511880"/>
                  </a:lnTo>
                  <a:lnTo>
                    <a:pt x="38483" y="468220"/>
                  </a:lnTo>
                  <a:lnTo>
                    <a:pt x="54792" y="425838"/>
                  </a:lnTo>
                  <a:lnTo>
                    <a:pt x="73730" y="384839"/>
                  </a:lnTo>
                  <a:lnTo>
                    <a:pt x="95193" y="345327"/>
                  </a:lnTo>
                  <a:lnTo>
                    <a:pt x="119077" y="307404"/>
                  </a:lnTo>
                  <a:lnTo>
                    <a:pt x="145278" y="271175"/>
                  </a:lnTo>
                  <a:lnTo>
                    <a:pt x="173692" y="236745"/>
                  </a:lnTo>
                  <a:lnTo>
                    <a:pt x="204215" y="204215"/>
                  </a:lnTo>
                  <a:lnTo>
                    <a:pt x="236745" y="173692"/>
                  </a:lnTo>
                  <a:lnTo>
                    <a:pt x="271175" y="145278"/>
                  </a:lnTo>
                  <a:lnTo>
                    <a:pt x="307404" y="119077"/>
                  </a:lnTo>
                  <a:lnTo>
                    <a:pt x="345327" y="95193"/>
                  </a:lnTo>
                  <a:lnTo>
                    <a:pt x="384839" y="73730"/>
                  </a:lnTo>
                  <a:lnTo>
                    <a:pt x="425838" y="54792"/>
                  </a:lnTo>
                  <a:lnTo>
                    <a:pt x="468220" y="38483"/>
                  </a:lnTo>
                  <a:lnTo>
                    <a:pt x="511880" y="24906"/>
                  </a:lnTo>
                  <a:lnTo>
                    <a:pt x="556715" y="14165"/>
                  </a:lnTo>
                  <a:lnTo>
                    <a:pt x="602621" y="6364"/>
                  </a:lnTo>
                  <a:lnTo>
                    <a:pt x="649493" y="1608"/>
                  </a:lnTo>
                  <a:lnTo>
                    <a:pt x="697230" y="0"/>
                  </a:lnTo>
                  <a:lnTo>
                    <a:pt x="744966" y="1608"/>
                  </a:lnTo>
                  <a:lnTo>
                    <a:pt x="791838" y="6364"/>
                  </a:lnTo>
                  <a:lnTo>
                    <a:pt x="837744" y="14165"/>
                  </a:lnTo>
                  <a:lnTo>
                    <a:pt x="882579" y="24906"/>
                  </a:lnTo>
                  <a:lnTo>
                    <a:pt x="926239" y="38483"/>
                  </a:lnTo>
                  <a:lnTo>
                    <a:pt x="968621" y="54792"/>
                  </a:lnTo>
                  <a:lnTo>
                    <a:pt x="1009620" y="73730"/>
                  </a:lnTo>
                  <a:lnTo>
                    <a:pt x="1049132" y="95193"/>
                  </a:lnTo>
                  <a:lnTo>
                    <a:pt x="1087055" y="119077"/>
                  </a:lnTo>
                  <a:lnTo>
                    <a:pt x="1123284" y="145278"/>
                  </a:lnTo>
                  <a:lnTo>
                    <a:pt x="1157714" y="173692"/>
                  </a:lnTo>
                  <a:lnTo>
                    <a:pt x="1190244" y="204215"/>
                  </a:lnTo>
                  <a:lnTo>
                    <a:pt x="1220767" y="236745"/>
                  </a:lnTo>
                  <a:lnTo>
                    <a:pt x="1249181" y="271175"/>
                  </a:lnTo>
                  <a:lnTo>
                    <a:pt x="1275382" y="307404"/>
                  </a:lnTo>
                  <a:lnTo>
                    <a:pt x="1299266" y="345327"/>
                  </a:lnTo>
                  <a:lnTo>
                    <a:pt x="1320729" y="384839"/>
                  </a:lnTo>
                  <a:lnTo>
                    <a:pt x="1339667" y="425838"/>
                  </a:lnTo>
                  <a:lnTo>
                    <a:pt x="1355976" y="468220"/>
                  </a:lnTo>
                  <a:lnTo>
                    <a:pt x="1369553" y="511880"/>
                  </a:lnTo>
                  <a:lnTo>
                    <a:pt x="1380294" y="556715"/>
                  </a:lnTo>
                  <a:lnTo>
                    <a:pt x="1388095" y="602621"/>
                  </a:lnTo>
                  <a:lnTo>
                    <a:pt x="1392851" y="649493"/>
                  </a:lnTo>
                  <a:lnTo>
                    <a:pt x="1394460" y="697229"/>
                  </a:lnTo>
                  <a:lnTo>
                    <a:pt x="1392851" y="744966"/>
                  </a:lnTo>
                  <a:lnTo>
                    <a:pt x="1388095" y="791838"/>
                  </a:lnTo>
                  <a:lnTo>
                    <a:pt x="1380294" y="837744"/>
                  </a:lnTo>
                  <a:lnTo>
                    <a:pt x="1369553" y="882579"/>
                  </a:lnTo>
                  <a:lnTo>
                    <a:pt x="1355976" y="926239"/>
                  </a:lnTo>
                  <a:lnTo>
                    <a:pt x="1339667" y="968621"/>
                  </a:lnTo>
                  <a:lnTo>
                    <a:pt x="1320729" y="1009620"/>
                  </a:lnTo>
                  <a:lnTo>
                    <a:pt x="1299266" y="1049132"/>
                  </a:lnTo>
                  <a:lnTo>
                    <a:pt x="1275382" y="1087055"/>
                  </a:lnTo>
                  <a:lnTo>
                    <a:pt x="1249181" y="1123284"/>
                  </a:lnTo>
                  <a:lnTo>
                    <a:pt x="1220767" y="1157714"/>
                  </a:lnTo>
                  <a:lnTo>
                    <a:pt x="1190244" y="1190243"/>
                  </a:lnTo>
                  <a:lnTo>
                    <a:pt x="1157714" y="1220767"/>
                  </a:lnTo>
                  <a:lnTo>
                    <a:pt x="1123284" y="1249181"/>
                  </a:lnTo>
                  <a:lnTo>
                    <a:pt x="1087055" y="1275382"/>
                  </a:lnTo>
                  <a:lnTo>
                    <a:pt x="1049132" y="1299266"/>
                  </a:lnTo>
                  <a:lnTo>
                    <a:pt x="1009620" y="1320729"/>
                  </a:lnTo>
                  <a:lnTo>
                    <a:pt x="968621" y="1339667"/>
                  </a:lnTo>
                  <a:lnTo>
                    <a:pt x="926239" y="1355976"/>
                  </a:lnTo>
                  <a:lnTo>
                    <a:pt x="882579" y="1369553"/>
                  </a:lnTo>
                  <a:lnTo>
                    <a:pt x="837744" y="1380294"/>
                  </a:lnTo>
                  <a:lnTo>
                    <a:pt x="791838" y="1388095"/>
                  </a:lnTo>
                  <a:lnTo>
                    <a:pt x="744966" y="1392851"/>
                  </a:lnTo>
                  <a:lnTo>
                    <a:pt x="697230" y="1394460"/>
                  </a:lnTo>
                  <a:lnTo>
                    <a:pt x="649493" y="1392851"/>
                  </a:lnTo>
                  <a:lnTo>
                    <a:pt x="602621" y="1388095"/>
                  </a:lnTo>
                  <a:lnTo>
                    <a:pt x="556715" y="1380294"/>
                  </a:lnTo>
                  <a:lnTo>
                    <a:pt x="511880" y="1369553"/>
                  </a:lnTo>
                  <a:lnTo>
                    <a:pt x="468220" y="1355976"/>
                  </a:lnTo>
                  <a:lnTo>
                    <a:pt x="425838" y="1339667"/>
                  </a:lnTo>
                  <a:lnTo>
                    <a:pt x="384839" y="1320729"/>
                  </a:lnTo>
                  <a:lnTo>
                    <a:pt x="345327" y="1299266"/>
                  </a:lnTo>
                  <a:lnTo>
                    <a:pt x="307404" y="1275382"/>
                  </a:lnTo>
                  <a:lnTo>
                    <a:pt x="271175" y="1249181"/>
                  </a:lnTo>
                  <a:lnTo>
                    <a:pt x="236745" y="1220767"/>
                  </a:lnTo>
                  <a:lnTo>
                    <a:pt x="204215" y="1190244"/>
                  </a:lnTo>
                  <a:lnTo>
                    <a:pt x="173692" y="1157714"/>
                  </a:lnTo>
                  <a:lnTo>
                    <a:pt x="145278" y="1123284"/>
                  </a:lnTo>
                  <a:lnTo>
                    <a:pt x="119077" y="1087055"/>
                  </a:lnTo>
                  <a:lnTo>
                    <a:pt x="95193" y="1049132"/>
                  </a:lnTo>
                  <a:lnTo>
                    <a:pt x="73730" y="1009620"/>
                  </a:lnTo>
                  <a:lnTo>
                    <a:pt x="54792" y="968621"/>
                  </a:lnTo>
                  <a:lnTo>
                    <a:pt x="38483" y="926239"/>
                  </a:lnTo>
                  <a:lnTo>
                    <a:pt x="24906" y="882579"/>
                  </a:lnTo>
                  <a:lnTo>
                    <a:pt x="14165" y="837744"/>
                  </a:lnTo>
                  <a:lnTo>
                    <a:pt x="6364" y="791838"/>
                  </a:lnTo>
                  <a:lnTo>
                    <a:pt x="1608" y="744966"/>
                  </a:lnTo>
                  <a:lnTo>
                    <a:pt x="0" y="697229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4972" y="0"/>
            <a:ext cx="5796915" cy="1392555"/>
            <a:chOff x="3204972" y="0"/>
            <a:chExt cx="5796915" cy="1392555"/>
          </a:xfrm>
        </p:grpSpPr>
        <p:sp>
          <p:nvSpPr>
            <p:cNvPr id="3" name="object 3"/>
            <p:cNvSpPr/>
            <p:nvPr/>
          </p:nvSpPr>
          <p:spPr>
            <a:xfrm>
              <a:off x="3204972" y="0"/>
              <a:ext cx="3134105" cy="925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8820" y="0"/>
              <a:ext cx="1408937" cy="9258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66916" y="0"/>
              <a:ext cx="2434589" cy="9258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49268" y="362711"/>
              <a:ext cx="2291334" cy="10294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8820" y="362711"/>
              <a:ext cx="1789937" cy="10294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47916" y="362711"/>
              <a:ext cx="773429" cy="10294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80504" y="362711"/>
              <a:ext cx="1076705" cy="10294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14725" y="48513"/>
            <a:ext cx="517969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857250" marR="5080" indent="-845185">
              <a:lnSpc>
                <a:spcPts val="3670"/>
              </a:lnSpc>
              <a:spcBef>
                <a:spcPts val="560"/>
              </a:spcBef>
            </a:pPr>
            <a:r>
              <a:rPr sz="3400" spc="-20" dirty="0"/>
              <a:t>Pembentukan </a:t>
            </a:r>
            <a:r>
              <a:rPr sz="3400" spc="-10" dirty="0"/>
              <a:t>Tim </a:t>
            </a:r>
            <a:r>
              <a:rPr sz="3400" spc="-15" dirty="0"/>
              <a:t>Pelaksana  </a:t>
            </a:r>
            <a:r>
              <a:rPr sz="3400" spc="-30" dirty="0"/>
              <a:t>Vaksinasi</a:t>
            </a:r>
            <a:r>
              <a:rPr sz="3400" spc="15" dirty="0"/>
              <a:t> </a:t>
            </a:r>
            <a:r>
              <a:rPr sz="3400" spc="-20" dirty="0"/>
              <a:t>COVID-19</a:t>
            </a:r>
            <a:endParaRPr sz="3400"/>
          </a:p>
        </p:txBody>
      </p:sp>
      <p:sp>
        <p:nvSpPr>
          <p:cNvPr id="11" name="object 11"/>
          <p:cNvSpPr/>
          <p:nvPr/>
        </p:nvSpPr>
        <p:spPr>
          <a:xfrm>
            <a:off x="178307" y="1211580"/>
            <a:ext cx="11599545" cy="5221605"/>
          </a:xfrm>
          <a:custGeom>
            <a:avLst/>
            <a:gdLst/>
            <a:ahLst/>
            <a:cxnLst/>
            <a:rect l="l" t="t" r="r" b="b"/>
            <a:pathLst>
              <a:path w="11599545" h="5221605">
                <a:moveTo>
                  <a:pt x="11599164" y="0"/>
                </a:moveTo>
                <a:lnTo>
                  <a:pt x="0" y="0"/>
                </a:lnTo>
                <a:lnTo>
                  <a:pt x="0" y="5221224"/>
                </a:lnTo>
                <a:lnTo>
                  <a:pt x="11599164" y="5221224"/>
                </a:lnTo>
                <a:lnTo>
                  <a:pt x="11599164" y="0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6438" y="1610106"/>
            <a:ext cx="11442700" cy="43446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3535" algn="just">
              <a:lnSpc>
                <a:spcPts val="2810"/>
              </a:lnSpc>
              <a:spcBef>
                <a:spcPts val="455"/>
              </a:spcBef>
              <a:buFont typeface="Wingdings"/>
              <a:buChar char=""/>
              <a:tabLst>
                <a:tab pos="356235" algn="l"/>
              </a:tabLst>
            </a:pPr>
            <a:r>
              <a:rPr sz="2600" spc="-5" dirty="0">
                <a:latin typeface="Carlito"/>
                <a:cs typeface="Carlito"/>
              </a:rPr>
              <a:t>Tim pelaksana </a:t>
            </a:r>
            <a:r>
              <a:rPr sz="2600" spc="-10" dirty="0">
                <a:latin typeface="Carlito"/>
                <a:cs typeface="Carlito"/>
              </a:rPr>
              <a:t>melibatkan </a:t>
            </a:r>
            <a:r>
              <a:rPr sz="2600" spc="-5" dirty="0">
                <a:latin typeface="Carlito"/>
                <a:cs typeface="Carlito"/>
              </a:rPr>
              <a:t>seluruh </a:t>
            </a:r>
            <a:r>
              <a:rPr sz="2600" spc="-10" dirty="0">
                <a:latin typeface="Carlito"/>
                <a:cs typeface="Carlito"/>
              </a:rPr>
              <a:t>lintas </a:t>
            </a:r>
            <a:r>
              <a:rPr sz="2600" spc="-15" dirty="0">
                <a:latin typeface="Carlito"/>
                <a:cs typeface="Carlito"/>
              </a:rPr>
              <a:t>program </a:t>
            </a:r>
            <a:r>
              <a:rPr sz="2600" spc="-5" dirty="0">
                <a:latin typeface="Carlito"/>
                <a:cs typeface="Carlito"/>
              </a:rPr>
              <a:t>di </a:t>
            </a:r>
            <a:r>
              <a:rPr sz="2600" spc="-10" dirty="0">
                <a:latin typeface="Carlito"/>
                <a:cs typeface="Carlito"/>
              </a:rPr>
              <a:t>lingkungan sektor </a:t>
            </a:r>
            <a:r>
              <a:rPr sz="2600" spc="-20" dirty="0">
                <a:latin typeface="Carlito"/>
                <a:cs typeface="Carlito"/>
              </a:rPr>
              <a:t>kesehatan,  </a:t>
            </a:r>
            <a:r>
              <a:rPr sz="2600" spc="-10" dirty="0">
                <a:latin typeface="Carlito"/>
                <a:cs typeface="Carlito"/>
              </a:rPr>
              <a:t>serta </a:t>
            </a:r>
            <a:r>
              <a:rPr sz="2600" spc="-15" dirty="0">
                <a:latin typeface="Carlito"/>
                <a:cs typeface="Carlito"/>
              </a:rPr>
              <a:t>lintas </a:t>
            </a:r>
            <a:r>
              <a:rPr sz="2600" spc="-10" dirty="0">
                <a:latin typeface="Carlito"/>
                <a:cs typeface="Carlito"/>
              </a:rPr>
              <a:t>sektor terkait, </a:t>
            </a:r>
            <a:r>
              <a:rPr sz="2600" spc="-5" dirty="0">
                <a:latin typeface="Carlito"/>
                <a:cs typeface="Carlito"/>
              </a:rPr>
              <a:t>termasuk </a:t>
            </a:r>
            <a:r>
              <a:rPr sz="2600" spc="-10" dirty="0">
                <a:latin typeface="Carlito"/>
                <a:cs typeface="Carlito"/>
              </a:rPr>
              <a:t>orgaisasi </a:t>
            </a:r>
            <a:r>
              <a:rPr sz="2600" spc="-20" dirty="0">
                <a:latin typeface="Carlito"/>
                <a:cs typeface="Carlito"/>
              </a:rPr>
              <a:t>profesi, </a:t>
            </a:r>
            <a:r>
              <a:rPr sz="2600" spc="-10" dirty="0">
                <a:latin typeface="Carlito"/>
                <a:cs typeface="Carlito"/>
              </a:rPr>
              <a:t>organisasi </a:t>
            </a:r>
            <a:r>
              <a:rPr sz="2600" spc="-25" dirty="0">
                <a:latin typeface="Carlito"/>
                <a:cs typeface="Carlito"/>
              </a:rPr>
              <a:t>kemasyarakatan  </a:t>
            </a:r>
            <a:r>
              <a:rPr sz="2600" spc="-5" dirty="0">
                <a:latin typeface="Carlito"/>
                <a:cs typeface="Carlito"/>
              </a:rPr>
              <a:t>dan </a:t>
            </a:r>
            <a:r>
              <a:rPr sz="2600" spc="-10" dirty="0">
                <a:latin typeface="Carlito"/>
                <a:cs typeface="Carlito"/>
              </a:rPr>
              <a:t>organisasi </a:t>
            </a:r>
            <a:r>
              <a:rPr sz="2600" spc="-15" dirty="0">
                <a:latin typeface="Carlito"/>
                <a:cs typeface="Carlito"/>
              </a:rPr>
              <a:t>keagamaan.</a:t>
            </a: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"/>
            </a:pPr>
            <a:endParaRPr sz="33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600" spc="-5" dirty="0">
                <a:latin typeface="Carlito"/>
                <a:cs typeface="Carlito"/>
              </a:rPr>
              <a:t>Tim </a:t>
            </a:r>
            <a:r>
              <a:rPr sz="2600" spc="-10" dirty="0">
                <a:latin typeface="Carlito"/>
                <a:cs typeface="Carlito"/>
              </a:rPr>
              <a:t>terdiri </a:t>
            </a:r>
            <a:r>
              <a:rPr sz="2600" spc="-5" dirty="0">
                <a:latin typeface="Carlito"/>
                <a:cs typeface="Carlito"/>
              </a:rPr>
              <a:t>dari </a:t>
            </a:r>
            <a:r>
              <a:rPr sz="2600" dirty="0">
                <a:latin typeface="Carlito"/>
                <a:cs typeface="Carlito"/>
              </a:rPr>
              <a:t>5 </a:t>
            </a:r>
            <a:r>
              <a:rPr sz="2600" spc="-5" dirty="0">
                <a:latin typeface="Carlito"/>
                <a:cs typeface="Carlito"/>
              </a:rPr>
              <a:t>bidang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:</a:t>
            </a:r>
            <a:endParaRPr sz="2600">
              <a:latin typeface="Carlito"/>
              <a:cs typeface="Carlito"/>
            </a:endParaRPr>
          </a:p>
          <a:p>
            <a:pPr marL="819150" lvl="1" indent="-457834">
              <a:lnSpc>
                <a:spcPct val="100000"/>
              </a:lnSpc>
              <a:spcBef>
                <a:spcPts val="490"/>
              </a:spcBef>
              <a:buAutoNum type="arabicParenR"/>
              <a:tabLst>
                <a:tab pos="818515" algn="l"/>
                <a:tab pos="819785" algn="l"/>
              </a:tabLst>
            </a:pPr>
            <a:r>
              <a:rPr sz="2600" dirty="0">
                <a:latin typeface="Carlito"/>
                <a:cs typeface="Carlito"/>
              </a:rPr>
              <a:t>Bidang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Perencanaan</a:t>
            </a:r>
            <a:endParaRPr sz="2600">
              <a:latin typeface="Carlito"/>
              <a:cs typeface="Carlito"/>
            </a:endParaRPr>
          </a:p>
          <a:p>
            <a:pPr marL="819150" lvl="1" indent="-457834">
              <a:lnSpc>
                <a:spcPct val="100000"/>
              </a:lnSpc>
              <a:spcBef>
                <a:spcPts val="495"/>
              </a:spcBef>
              <a:buAutoNum type="arabicParenR"/>
              <a:tabLst>
                <a:tab pos="818515" algn="l"/>
                <a:tab pos="819785" algn="l"/>
              </a:tabLst>
            </a:pPr>
            <a:r>
              <a:rPr sz="2600" dirty="0">
                <a:latin typeface="Carlito"/>
                <a:cs typeface="Carlito"/>
              </a:rPr>
              <a:t>Bidang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Logistik</a:t>
            </a:r>
            <a:endParaRPr sz="2600">
              <a:latin typeface="Carlito"/>
              <a:cs typeface="Carlito"/>
            </a:endParaRPr>
          </a:p>
          <a:p>
            <a:pPr marL="819150" lvl="1" indent="-457834">
              <a:lnSpc>
                <a:spcPct val="100000"/>
              </a:lnSpc>
              <a:spcBef>
                <a:spcPts val="480"/>
              </a:spcBef>
              <a:buAutoNum type="arabicParenR"/>
              <a:tabLst>
                <a:tab pos="818515" algn="l"/>
                <a:tab pos="819785" algn="l"/>
              </a:tabLst>
            </a:pPr>
            <a:r>
              <a:rPr sz="2600" dirty="0">
                <a:latin typeface="Carlito"/>
                <a:cs typeface="Carlito"/>
              </a:rPr>
              <a:t>Bidang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Pelaksanaan</a:t>
            </a:r>
            <a:endParaRPr sz="2600">
              <a:latin typeface="Carlito"/>
              <a:cs typeface="Carlito"/>
            </a:endParaRPr>
          </a:p>
          <a:p>
            <a:pPr marL="819150" lvl="1" indent="-457834">
              <a:lnSpc>
                <a:spcPct val="100000"/>
              </a:lnSpc>
              <a:spcBef>
                <a:spcPts val="495"/>
              </a:spcBef>
              <a:buAutoNum type="arabicParenR"/>
              <a:tabLst>
                <a:tab pos="818515" algn="l"/>
                <a:tab pos="819785" algn="l"/>
              </a:tabLst>
            </a:pPr>
            <a:r>
              <a:rPr sz="2600" dirty="0">
                <a:latin typeface="Carlito"/>
                <a:cs typeface="Carlito"/>
              </a:rPr>
              <a:t>Bidang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Komunikasi</a:t>
            </a:r>
            <a:endParaRPr sz="2600">
              <a:latin typeface="Carlito"/>
              <a:cs typeface="Carlito"/>
            </a:endParaRPr>
          </a:p>
          <a:p>
            <a:pPr marL="819150" lvl="1" indent="-457834">
              <a:lnSpc>
                <a:spcPct val="100000"/>
              </a:lnSpc>
              <a:spcBef>
                <a:spcPts val="490"/>
              </a:spcBef>
              <a:buAutoNum type="arabicParenR"/>
              <a:tabLst>
                <a:tab pos="818515" algn="l"/>
                <a:tab pos="819785" algn="l"/>
              </a:tabLst>
            </a:pPr>
            <a:r>
              <a:rPr sz="2600" dirty="0">
                <a:latin typeface="Carlito"/>
                <a:cs typeface="Carlito"/>
              </a:rPr>
              <a:t>Bidang </a:t>
            </a:r>
            <a:r>
              <a:rPr sz="2600" spc="-5" dirty="0">
                <a:latin typeface="Carlito"/>
                <a:cs typeface="Carlito"/>
              </a:rPr>
              <a:t>Monitoring</a:t>
            </a:r>
            <a:r>
              <a:rPr sz="2600" spc="-15" dirty="0">
                <a:latin typeface="Carlito"/>
                <a:cs typeface="Carlito"/>
              </a:rPr>
              <a:t> Evaluasi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9067" y="76200"/>
            <a:ext cx="7308342" cy="11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2348" y="243586"/>
            <a:ext cx="662813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0" dirty="0"/>
              <a:t>Peran </a:t>
            </a:r>
            <a:r>
              <a:rPr sz="3800" dirty="0"/>
              <a:t>dan </a:t>
            </a:r>
            <a:r>
              <a:rPr sz="3800" spc="-35" dirty="0"/>
              <a:t>Tanggung </a:t>
            </a:r>
            <a:r>
              <a:rPr sz="3800" spc="-15" dirty="0"/>
              <a:t>Jawab</a:t>
            </a:r>
            <a:r>
              <a:rPr sz="3800" spc="-20" dirty="0"/>
              <a:t> </a:t>
            </a:r>
            <a:r>
              <a:rPr sz="3800" spc="-15" dirty="0"/>
              <a:t>Pokja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131063" y="1196339"/>
            <a:ext cx="11948160" cy="2239010"/>
            <a:chOff x="131063" y="1196339"/>
            <a:chExt cx="11948160" cy="2239010"/>
          </a:xfrm>
        </p:grpSpPr>
        <p:sp>
          <p:nvSpPr>
            <p:cNvPr id="5" name="object 5"/>
            <p:cNvSpPr/>
            <p:nvPr/>
          </p:nvSpPr>
          <p:spPr>
            <a:xfrm>
              <a:off x="138683" y="1196339"/>
              <a:ext cx="4257040" cy="487680"/>
            </a:xfrm>
            <a:custGeom>
              <a:avLst/>
              <a:gdLst/>
              <a:ahLst/>
              <a:cxnLst/>
              <a:rect l="l" t="t" r="r" b="b"/>
              <a:pathLst>
                <a:path w="4257040" h="487680">
                  <a:moveTo>
                    <a:pt x="4175252" y="0"/>
                  </a:moveTo>
                  <a:lnTo>
                    <a:pt x="81280" y="0"/>
                  </a:lnTo>
                  <a:lnTo>
                    <a:pt x="49640" y="6395"/>
                  </a:lnTo>
                  <a:lnTo>
                    <a:pt x="23804" y="23828"/>
                  </a:lnTo>
                  <a:lnTo>
                    <a:pt x="6386" y="49666"/>
                  </a:lnTo>
                  <a:lnTo>
                    <a:pt x="0" y="81280"/>
                  </a:lnTo>
                  <a:lnTo>
                    <a:pt x="0" y="406400"/>
                  </a:lnTo>
                  <a:lnTo>
                    <a:pt x="6386" y="438013"/>
                  </a:lnTo>
                  <a:lnTo>
                    <a:pt x="23804" y="463851"/>
                  </a:lnTo>
                  <a:lnTo>
                    <a:pt x="49640" y="481284"/>
                  </a:lnTo>
                  <a:lnTo>
                    <a:pt x="81280" y="487680"/>
                  </a:lnTo>
                  <a:lnTo>
                    <a:pt x="4175252" y="487680"/>
                  </a:lnTo>
                  <a:lnTo>
                    <a:pt x="4206865" y="481284"/>
                  </a:lnTo>
                  <a:lnTo>
                    <a:pt x="4232703" y="463851"/>
                  </a:lnTo>
                  <a:lnTo>
                    <a:pt x="4250136" y="438013"/>
                  </a:lnTo>
                  <a:lnTo>
                    <a:pt x="4256532" y="406400"/>
                  </a:lnTo>
                  <a:lnTo>
                    <a:pt x="4256532" y="81280"/>
                  </a:lnTo>
                  <a:lnTo>
                    <a:pt x="4250136" y="49666"/>
                  </a:lnTo>
                  <a:lnTo>
                    <a:pt x="4232703" y="23828"/>
                  </a:lnTo>
                  <a:lnTo>
                    <a:pt x="4206865" y="6395"/>
                  </a:lnTo>
                  <a:lnTo>
                    <a:pt x="4175252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063" y="1714499"/>
              <a:ext cx="11948160" cy="1720850"/>
            </a:xfrm>
            <a:custGeom>
              <a:avLst/>
              <a:gdLst/>
              <a:ahLst/>
              <a:cxnLst/>
              <a:rect l="l" t="t" r="r" b="b"/>
              <a:pathLst>
                <a:path w="11948160" h="1720850">
                  <a:moveTo>
                    <a:pt x="11948160" y="0"/>
                  </a:moveTo>
                  <a:lnTo>
                    <a:pt x="0" y="0"/>
                  </a:lnTo>
                  <a:lnTo>
                    <a:pt x="0" y="1720596"/>
                  </a:lnTo>
                  <a:lnTo>
                    <a:pt x="11948160" y="1720596"/>
                  </a:lnTo>
                  <a:lnTo>
                    <a:pt x="1194816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31063" y="3499103"/>
            <a:ext cx="4258310" cy="597535"/>
          </a:xfrm>
          <a:custGeom>
            <a:avLst/>
            <a:gdLst/>
            <a:ahLst/>
            <a:cxnLst/>
            <a:rect l="l" t="t" r="r" b="b"/>
            <a:pathLst>
              <a:path w="4258310" h="597535">
                <a:moveTo>
                  <a:pt x="4158488" y="0"/>
                </a:moveTo>
                <a:lnTo>
                  <a:pt x="99568" y="0"/>
                </a:lnTo>
                <a:lnTo>
                  <a:pt x="60811" y="7824"/>
                </a:lnTo>
                <a:lnTo>
                  <a:pt x="29162" y="29162"/>
                </a:lnTo>
                <a:lnTo>
                  <a:pt x="7824" y="60811"/>
                </a:lnTo>
                <a:lnTo>
                  <a:pt x="0" y="99568"/>
                </a:lnTo>
                <a:lnTo>
                  <a:pt x="0" y="497840"/>
                </a:lnTo>
                <a:lnTo>
                  <a:pt x="7824" y="536596"/>
                </a:lnTo>
                <a:lnTo>
                  <a:pt x="29162" y="568245"/>
                </a:lnTo>
                <a:lnTo>
                  <a:pt x="60811" y="589583"/>
                </a:lnTo>
                <a:lnTo>
                  <a:pt x="99568" y="597408"/>
                </a:lnTo>
                <a:lnTo>
                  <a:pt x="4158488" y="597408"/>
                </a:lnTo>
                <a:lnTo>
                  <a:pt x="4197244" y="589583"/>
                </a:lnTo>
                <a:lnTo>
                  <a:pt x="4228893" y="568245"/>
                </a:lnTo>
                <a:lnTo>
                  <a:pt x="4250231" y="536596"/>
                </a:lnTo>
                <a:lnTo>
                  <a:pt x="4258056" y="497840"/>
                </a:lnTo>
                <a:lnTo>
                  <a:pt x="4258056" y="99568"/>
                </a:lnTo>
                <a:lnTo>
                  <a:pt x="4250231" y="60811"/>
                </a:lnTo>
                <a:lnTo>
                  <a:pt x="4228893" y="29162"/>
                </a:lnTo>
                <a:lnTo>
                  <a:pt x="4197244" y="7824"/>
                </a:lnTo>
                <a:lnTo>
                  <a:pt x="4158488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4152900"/>
            <a:ext cx="11948160" cy="2369820"/>
          </a:xfrm>
          <a:custGeom>
            <a:avLst/>
            <a:gdLst/>
            <a:ahLst/>
            <a:cxnLst/>
            <a:rect l="l" t="t" r="r" b="b"/>
            <a:pathLst>
              <a:path w="11948160" h="2369820">
                <a:moveTo>
                  <a:pt x="11948160" y="0"/>
                </a:moveTo>
                <a:lnTo>
                  <a:pt x="0" y="0"/>
                </a:lnTo>
                <a:lnTo>
                  <a:pt x="0" y="2369820"/>
                </a:lnTo>
                <a:lnTo>
                  <a:pt x="11948160" y="2369820"/>
                </a:lnTo>
                <a:lnTo>
                  <a:pt x="1194816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0413" y="961827"/>
            <a:ext cx="11793220" cy="5288915"/>
          </a:xfrm>
          <a:prstGeom prst="rect">
            <a:avLst/>
          </a:prstGeom>
        </p:spPr>
        <p:txBody>
          <a:bodyPr vert="horz" wrap="square" lIns="0" tIns="242570" rIns="0" bIns="0" rtlCol="0">
            <a:spAutoFit/>
          </a:bodyPr>
          <a:lstStyle/>
          <a:p>
            <a:pPr marR="7672705" algn="ctr">
              <a:lnSpc>
                <a:spcPct val="100000"/>
              </a:lnSpc>
              <a:spcBef>
                <a:spcPts val="1910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Bidang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Perencanaan</a:t>
            </a:r>
            <a:endParaRPr sz="28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spcBef>
                <a:spcPts val="1305"/>
              </a:spcBef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10" dirty="0">
                <a:latin typeface="Carlito"/>
                <a:cs typeface="Carlito"/>
              </a:rPr>
              <a:t>Melakukan </a:t>
            </a:r>
            <a:r>
              <a:rPr sz="2000" spc="-5" dirty="0">
                <a:latin typeface="Carlito"/>
                <a:cs typeface="Carlito"/>
              </a:rPr>
              <a:t>analisis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situasi;</a:t>
            </a:r>
            <a:endParaRPr sz="20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5" dirty="0">
                <a:latin typeface="Carlito"/>
                <a:cs typeface="Carlito"/>
              </a:rPr>
              <a:t>Menyusun rencana </a:t>
            </a:r>
            <a:r>
              <a:rPr sz="2000" spc="-15" dirty="0">
                <a:latin typeface="Carlito"/>
                <a:cs typeface="Carlito"/>
              </a:rPr>
              <a:t>kerja kegiatan </a:t>
            </a:r>
            <a:r>
              <a:rPr sz="2000" spc="-5" dirty="0">
                <a:latin typeface="Carlito"/>
                <a:cs typeface="Carlito"/>
              </a:rPr>
              <a:t>pelaksanaan </a:t>
            </a:r>
            <a:r>
              <a:rPr sz="2000" spc="-10" dirty="0">
                <a:latin typeface="Carlito"/>
                <a:cs typeface="Carlito"/>
              </a:rPr>
              <a:t>vaksinasi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COVID-19</a:t>
            </a:r>
            <a:endParaRPr sz="20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5" dirty="0">
                <a:latin typeface="Carlito"/>
                <a:cs typeface="Carlito"/>
              </a:rPr>
              <a:t>Menyusun rencana anggaran dan </a:t>
            </a:r>
            <a:r>
              <a:rPr sz="2000" spc="-10" dirty="0">
                <a:latin typeface="Carlito"/>
                <a:cs typeface="Carlito"/>
              </a:rPr>
              <a:t>memastikan </a:t>
            </a:r>
            <a:r>
              <a:rPr sz="2000" spc="-15" dirty="0">
                <a:latin typeface="Carlito"/>
                <a:cs typeface="Carlito"/>
              </a:rPr>
              <a:t>ketersediaannya </a:t>
            </a:r>
            <a:r>
              <a:rPr sz="2000" spc="-5" dirty="0">
                <a:latin typeface="Carlito"/>
                <a:cs typeface="Carlito"/>
              </a:rPr>
              <a:t>sesuai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kebutuhan;</a:t>
            </a:r>
            <a:endParaRPr sz="20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10" dirty="0">
                <a:latin typeface="Carlito"/>
                <a:cs typeface="Carlito"/>
              </a:rPr>
              <a:t>Melakukan</a:t>
            </a:r>
            <a:r>
              <a:rPr sz="2000" spc="9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asistensi</a:t>
            </a:r>
            <a:r>
              <a:rPr sz="2000" spc="7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dan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koordinasi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dengan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Bidang</a:t>
            </a:r>
            <a:r>
              <a:rPr sz="2000" spc="7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Perencanaan</a:t>
            </a:r>
            <a:r>
              <a:rPr sz="2000" spc="8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Pokja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Pelaksanaan</a:t>
            </a:r>
            <a:r>
              <a:rPr sz="2000" spc="10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Pemberian</a:t>
            </a:r>
            <a:r>
              <a:rPr sz="2000" spc="9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Vaksinasi</a:t>
            </a:r>
            <a:endParaRPr sz="2000">
              <a:latin typeface="Carlito"/>
              <a:cs typeface="Carlito"/>
            </a:endParaRPr>
          </a:p>
          <a:p>
            <a:pPr marL="367665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COVID-19 </a:t>
            </a:r>
            <a:r>
              <a:rPr sz="2000" spc="-10" dirty="0">
                <a:latin typeface="Carlito"/>
                <a:cs typeface="Carlito"/>
              </a:rPr>
              <a:t>tingkat administrasi </a:t>
            </a:r>
            <a:r>
              <a:rPr sz="2000" dirty="0">
                <a:latin typeface="Carlito"/>
                <a:cs typeface="Carlito"/>
              </a:rPr>
              <a:t>di </a:t>
            </a:r>
            <a:r>
              <a:rPr sz="2000" spc="-15" dirty="0">
                <a:latin typeface="Carlito"/>
                <a:cs typeface="Carlito"/>
              </a:rPr>
              <a:t>bawahnya.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550">
              <a:latin typeface="Carlito"/>
              <a:cs typeface="Carlito"/>
            </a:endParaRPr>
          </a:p>
          <a:p>
            <a:pPr marR="7684770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Bidang</a:t>
            </a:r>
            <a:r>
              <a:rPr sz="28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Logistik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5" dirty="0">
                <a:latin typeface="Carlito"/>
                <a:cs typeface="Carlito"/>
              </a:rPr>
              <a:t>Menyusun rencana distribusi </a:t>
            </a:r>
            <a:r>
              <a:rPr sz="2000" spc="-10" dirty="0">
                <a:latin typeface="Carlito"/>
                <a:cs typeface="Carlito"/>
              </a:rPr>
              <a:t>serta memantau proses </a:t>
            </a:r>
            <a:r>
              <a:rPr sz="2000" spc="-5" dirty="0">
                <a:latin typeface="Carlito"/>
                <a:cs typeface="Carlito"/>
              </a:rPr>
              <a:t>distribusi </a:t>
            </a:r>
            <a:r>
              <a:rPr sz="2000" spc="-10" dirty="0">
                <a:latin typeface="Carlito"/>
                <a:cs typeface="Carlito"/>
              </a:rPr>
              <a:t>vaksin </a:t>
            </a:r>
            <a:r>
              <a:rPr sz="2000" spc="-5" dirty="0">
                <a:latin typeface="Carlito"/>
                <a:cs typeface="Carlito"/>
              </a:rPr>
              <a:t>COVID-19 dan logistik</a:t>
            </a:r>
            <a:r>
              <a:rPr sz="2000" spc="1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lainnya;</a:t>
            </a:r>
            <a:endParaRPr sz="20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10" dirty="0">
                <a:latin typeface="Carlito"/>
                <a:cs typeface="Carlito"/>
              </a:rPr>
              <a:t>Melakukan inventarisasi </a:t>
            </a:r>
            <a:r>
              <a:rPr sz="2000" spc="-5" dirty="0">
                <a:latin typeface="Carlito"/>
                <a:cs typeface="Carlito"/>
              </a:rPr>
              <a:t>terhadap </a:t>
            </a:r>
            <a:r>
              <a:rPr sz="2000" spc="-10" dirty="0">
                <a:latin typeface="Carlito"/>
                <a:cs typeface="Carlito"/>
              </a:rPr>
              <a:t>sarana </a:t>
            </a:r>
            <a:r>
              <a:rPr sz="2000" spc="-5" dirty="0">
                <a:latin typeface="Carlito"/>
                <a:cs typeface="Carlito"/>
              </a:rPr>
              <a:t>dan </a:t>
            </a:r>
            <a:r>
              <a:rPr sz="2000" spc="-10" dirty="0">
                <a:latin typeface="Carlito"/>
                <a:cs typeface="Carlito"/>
              </a:rPr>
              <a:t>peralatan </a:t>
            </a:r>
            <a:r>
              <a:rPr sz="2000" spc="-15" dirty="0">
                <a:latin typeface="Carlito"/>
                <a:cs typeface="Carlito"/>
              </a:rPr>
              <a:t>rantai </a:t>
            </a:r>
            <a:r>
              <a:rPr sz="2000" spc="-10" dirty="0">
                <a:latin typeface="Carlito"/>
                <a:cs typeface="Carlito"/>
              </a:rPr>
              <a:t>vaksin </a:t>
            </a:r>
            <a:r>
              <a:rPr sz="2000" spc="-5" dirty="0">
                <a:latin typeface="Carlito"/>
                <a:cs typeface="Carlito"/>
              </a:rPr>
              <a:t>(</a:t>
            </a:r>
            <a:r>
              <a:rPr sz="2000" i="1" spc="-5" dirty="0">
                <a:latin typeface="Carlito"/>
                <a:cs typeface="Carlito"/>
              </a:rPr>
              <a:t>cold</a:t>
            </a:r>
            <a:r>
              <a:rPr sz="2000" i="1" spc="15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chain</a:t>
            </a:r>
            <a:r>
              <a:rPr sz="2000" dirty="0">
                <a:latin typeface="Carlito"/>
                <a:cs typeface="Carlito"/>
              </a:rPr>
              <a:t>);</a:t>
            </a:r>
            <a:endParaRPr sz="2000">
              <a:latin typeface="Carlito"/>
              <a:cs typeface="Carlito"/>
            </a:endParaRPr>
          </a:p>
          <a:p>
            <a:pPr marL="367665" marR="5080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10" dirty="0">
                <a:latin typeface="Carlito"/>
                <a:cs typeface="Carlito"/>
              </a:rPr>
              <a:t>Melakukan </a:t>
            </a:r>
            <a:r>
              <a:rPr sz="2000" spc="-15" dirty="0">
                <a:latin typeface="Carlito"/>
                <a:cs typeface="Carlito"/>
              </a:rPr>
              <a:t>koordinasi </a:t>
            </a:r>
            <a:r>
              <a:rPr sz="2000" spc="-5" dirty="0">
                <a:latin typeface="Carlito"/>
                <a:cs typeface="Carlito"/>
              </a:rPr>
              <a:t>dalam mengidentifikasi kapasitas pengelolaan </a:t>
            </a:r>
            <a:r>
              <a:rPr sz="2000" dirty="0">
                <a:latin typeface="Carlito"/>
                <a:cs typeface="Carlito"/>
              </a:rPr>
              <a:t>limbah </a:t>
            </a:r>
            <a:r>
              <a:rPr sz="2000" spc="-5" dirty="0">
                <a:latin typeface="Carlito"/>
                <a:cs typeface="Carlito"/>
              </a:rPr>
              <a:t>medis dan </a:t>
            </a:r>
            <a:r>
              <a:rPr sz="2000" spc="-10" dirty="0">
                <a:latin typeface="Carlito"/>
                <a:cs typeface="Carlito"/>
              </a:rPr>
              <a:t>mengatasi </a:t>
            </a:r>
            <a:r>
              <a:rPr sz="2000" spc="-5" dirty="0">
                <a:latin typeface="Carlito"/>
                <a:cs typeface="Carlito"/>
              </a:rPr>
              <a:t>bila terjadi  masalah;</a:t>
            </a:r>
            <a:endParaRPr sz="20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10" dirty="0">
                <a:latin typeface="Carlito"/>
                <a:cs typeface="Carlito"/>
              </a:rPr>
              <a:t>Melakukan </a:t>
            </a:r>
            <a:r>
              <a:rPr sz="2000" spc="-5" dirty="0">
                <a:latin typeface="Carlito"/>
                <a:cs typeface="Carlito"/>
              </a:rPr>
              <a:t>asistensi dan </a:t>
            </a:r>
            <a:r>
              <a:rPr sz="2000" spc="-15" dirty="0">
                <a:latin typeface="Carlito"/>
                <a:cs typeface="Carlito"/>
              </a:rPr>
              <a:t>koordinasi </a:t>
            </a:r>
            <a:r>
              <a:rPr sz="2000" spc="-10" dirty="0">
                <a:latin typeface="Carlito"/>
                <a:cs typeface="Carlito"/>
              </a:rPr>
              <a:t>dengan </a:t>
            </a:r>
            <a:r>
              <a:rPr sz="2000" dirty="0">
                <a:latin typeface="Carlito"/>
                <a:cs typeface="Carlito"/>
              </a:rPr>
              <a:t>Bidang </a:t>
            </a:r>
            <a:r>
              <a:rPr sz="2000" spc="-5" dirty="0">
                <a:latin typeface="Carlito"/>
                <a:cs typeface="Carlito"/>
              </a:rPr>
              <a:t>Logistik </a:t>
            </a:r>
            <a:r>
              <a:rPr sz="2000" spc="-10" dirty="0">
                <a:latin typeface="Carlito"/>
                <a:cs typeface="Carlito"/>
              </a:rPr>
              <a:t>Pokja </a:t>
            </a:r>
            <a:r>
              <a:rPr sz="2000" spc="-5" dirty="0">
                <a:latin typeface="Carlito"/>
                <a:cs typeface="Carlito"/>
              </a:rPr>
              <a:t>Pelaksanaan</a:t>
            </a:r>
            <a:r>
              <a:rPr sz="2000" spc="2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Pemberian </a:t>
            </a:r>
            <a:r>
              <a:rPr sz="2000" spc="-20" dirty="0">
                <a:latin typeface="Carlito"/>
                <a:cs typeface="Carlito"/>
              </a:rPr>
              <a:t>Vaksinasi </a:t>
            </a:r>
            <a:r>
              <a:rPr sz="2000" spc="-10" dirty="0">
                <a:latin typeface="Carlito"/>
                <a:cs typeface="Carlito"/>
              </a:rPr>
              <a:t>COVID-19</a:t>
            </a:r>
            <a:endParaRPr sz="2000">
              <a:latin typeface="Carlito"/>
              <a:cs typeface="Carlito"/>
            </a:endParaRPr>
          </a:p>
          <a:p>
            <a:pPr marL="367665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tingkat administrasi </a:t>
            </a:r>
            <a:r>
              <a:rPr sz="2000" dirty="0">
                <a:latin typeface="Carlito"/>
                <a:cs typeface="Carlito"/>
              </a:rPr>
              <a:t>di</a:t>
            </a:r>
            <a:r>
              <a:rPr sz="2000" spc="4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bawahnya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9067" y="76200"/>
            <a:ext cx="7308342" cy="11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2348" y="243586"/>
            <a:ext cx="662813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0" dirty="0"/>
              <a:t>Peran </a:t>
            </a:r>
            <a:r>
              <a:rPr sz="3800" dirty="0"/>
              <a:t>dan </a:t>
            </a:r>
            <a:r>
              <a:rPr sz="3800" spc="-35" dirty="0"/>
              <a:t>Tanggung </a:t>
            </a:r>
            <a:r>
              <a:rPr sz="3800" spc="-15" dirty="0"/>
              <a:t>Jawab</a:t>
            </a:r>
            <a:r>
              <a:rPr sz="3800" spc="-20" dirty="0"/>
              <a:t> </a:t>
            </a:r>
            <a:r>
              <a:rPr sz="3800" spc="-15" dirty="0"/>
              <a:t>Pokja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138684" y="1196339"/>
            <a:ext cx="4257040" cy="487680"/>
          </a:xfrm>
          <a:custGeom>
            <a:avLst/>
            <a:gdLst/>
            <a:ahLst/>
            <a:cxnLst/>
            <a:rect l="l" t="t" r="r" b="b"/>
            <a:pathLst>
              <a:path w="4257040" h="487680">
                <a:moveTo>
                  <a:pt x="4175252" y="0"/>
                </a:moveTo>
                <a:lnTo>
                  <a:pt x="81280" y="0"/>
                </a:lnTo>
                <a:lnTo>
                  <a:pt x="49640" y="6395"/>
                </a:lnTo>
                <a:lnTo>
                  <a:pt x="23804" y="23828"/>
                </a:lnTo>
                <a:lnTo>
                  <a:pt x="6386" y="49666"/>
                </a:lnTo>
                <a:lnTo>
                  <a:pt x="0" y="81280"/>
                </a:lnTo>
                <a:lnTo>
                  <a:pt x="0" y="406400"/>
                </a:lnTo>
                <a:lnTo>
                  <a:pt x="6386" y="438013"/>
                </a:lnTo>
                <a:lnTo>
                  <a:pt x="23804" y="463851"/>
                </a:lnTo>
                <a:lnTo>
                  <a:pt x="49640" y="481284"/>
                </a:lnTo>
                <a:lnTo>
                  <a:pt x="81280" y="487680"/>
                </a:lnTo>
                <a:lnTo>
                  <a:pt x="4175252" y="487680"/>
                </a:lnTo>
                <a:lnTo>
                  <a:pt x="4206865" y="481284"/>
                </a:lnTo>
                <a:lnTo>
                  <a:pt x="4232703" y="463851"/>
                </a:lnTo>
                <a:lnTo>
                  <a:pt x="4250136" y="438013"/>
                </a:lnTo>
                <a:lnTo>
                  <a:pt x="4256532" y="406400"/>
                </a:lnTo>
                <a:lnTo>
                  <a:pt x="4256532" y="81280"/>
                </a:lnTo>
                <a:lnTo>
                  <a:pt x="4250136" y="49666"/>
                </a:lnTo>
                <a:lnTo>
                  <a:pt x="4232703" y="23828"/>
                </a:lnTo>
                <a:lnTo>
                  <a:pt x="4206865" y="6395"/>
                </a:lnTo>
                <a:lnTo>
                  <a:pt x="4175252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095" y="1192148"/>
            <a:ext cx="2958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Bidang</a:t>
            </a: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Pelaksanaan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063" y="1714500"/>
            <a:ext cx="11948160" cy="2217420"/>
          </a:xfrm>
          <a:custGeom>
            <a:avLst/>
            <a:gdLst/>
            <a:ahLst/>
            <a:cxnLst/>
            <a:rect l="l" t="t" r="r" b="b"/>
            <a:pathLst>
              <a:path w="11948160" h="2217420">
                <a:moveTo>
                  <a:pt x="11948160" y="0"/>
                </a:moveTo>
                <a:lnTo>
                  <a:pt x="0" y="0"/>
                </a:lnTo>
                <a:lnTo>
                  <a:pt x="0" y="2217420"/>
                </a:lnTo>
                <a:lnTo>
                  <a:pt x="11948160" y="2217420"/>
                </a:lnTo>
                <a:lnTo>
                  <a:pt x="1194816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0413" y="2032507"/>
            <a:ext cx="1179385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10" dirty="0">
                <a:latin typeface="Carlito"/>
                <a:cs typeface="Carlito"/>
              </a:rPr>
              <a:t>Melaksanakan </a:t>
            </a:r>
            <a:r>
              <a:rPr sz="2000" spc="-5" dirty="0">
                <a:latin typeface="Carlito"/>
                <a:cs typeface="Carlito"/>
              </a:rPr>
              <a:t>pelatihan </a:t>
            </a:r>
            <a:r>
              <a:rPr sz="2000" spc="-10" dirty="0">
                <a:latin typeface="Carlito"/>
                <a:cs typeface="Carlito"/>
              </a:rPr>
              <a:t>vaksinasi </a:t>
            </a:r>
            <a:r>
              <a:rPr sz="2000" spc="-5" dirty="0">
                <a:latin typeface="Carlito"/>
                <a:cs typeface="Carlito"/>
              </a:rPr>
              <a:t>COVID-19 untuk </a:t>
            </a:r>
            <a:r>
              <a:rPr sz="2000" spc="-10" dirty="0">
                <a:latin typeface="Carlito"/>
                <a:cs typeface="Carlito"/>
              </a:rPr>
              <a:t>tenaga pelaksana</a:t>
            </a:r>
            <a:r>
              <a:rPr sz="2000" spc="8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vaksinasi;</a:t>
            </a:r>
            <a:endParaRPr sz="2000">
              <a:latin typeface="Carlito"/>
              <a:cs typeface="Carlito"/>
            </a:endParaRPr>
          </a:p>
          <a:p>
            <a:pPr marL="367665" marR="6985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5" dirty="0">
                <a:latin typeface="Carlito"/>
                <a:cs typeface="Carlito"/>
              </a:rPr>
              <a:t>Melaksanakan </a:t>
            </a:r>
            <a:r>
              <a:rPr sz="2000" dirty="0">
                <a:latin typeface="Carlito"/>
                <a:cs typeface="Carlito"/>
              </a:rPr>
              <a:t>sosialisasi </a:t>
            </a:r>
            <a:r>
              <a:rPr sz="2000" spc="-5" dirty="0">
                <a:latin typeface="Carlito"/>
                <a:cs typeface="Carlito"/>
              </a:rPr>
              <a:t>dan </a:t>
            </a:r>
            <a:r>
              <a:rPr sz="2000" spc="-15" dirty="0">
                <a:latin typeface="Carlito"/>
                <a:cs typeface="Carlito"/>
              </a:rPr>
              <a:t>koordinasi </a:t>
            </a:r>
            <a:r>
              <a:rPr sz="2000" spc="-5" dirty="0">
                <a:latin typeface="Carlito"/>
                <a:cs typeface="Carlito"/>
              </a:rPr>
              <a:t>pelaksanaan vaksinasi </a:t>
            </a:r>
            <a:r>
              <a:rPr sz="2000" spc="-10" dirty="0">
                <a:latin typeface="Carlito"/>
                <a:cs typeface="Carlito"/>
              </a:rPr>
              <a:t>COVID-19 </a:t>
            </a:r>
            <a:r>
              <a:rPr sz="2000" spc="-15" dirty="0">
                <a:latin typeface="Carlito"/>
                <a:cs typeface="Carlito"/>
              </a:rPr>
              <a:t>kepada </a:t>
            </a:r>
            <a:r>
              <a:rPr sz="2000" spc="-5" dirty="0">
                <a:latin typeface="Carlito"/>
                <a:cs typeface="Carlito"/>
              </a:rPr>
              <a:t>seluruh </a:t>
            </a:r>
            <a:r>
              <a:rPr sz="2000" spc="-10" dirty="0">
                <a:latin typeface="Carlito"/>
                <a:cs typeface="Carlito"/>
              </a:rPr>
              <a:t>lintas </a:t>
            </a:r>
            <a:r>
              <a:rPr sz="2000" spc="-15" dirty="0">
                <a:latin typeface="Carlito"/>
                <a:cs typeface="Carlito"/>
              </a:rPr>
              <a:t>program </a:t>
            </a:r>
            <a:r>
              <a:rPr sz="2000" spc="-5" dirty="0">
                <a:latin typeface="Carlito"/>
                <a:cs typeface="Carlito"/>
              </a:rPr>
              <a:t>dan  </a:t>
            </a:r>
            <a:r>
              <a:rPr sz="2000" spc="-10" dirty="0">
                <a:latin typeface="Carlito"/>
                <a:cs typeface="Carlito"/>
              </a:rPr>
              <a:t>lintas sektor terkait;</a:t>
            </a:r>
            <a:r>
              <a:rPr sz="2000" spc="7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dan</a:t>
            </a:r>
            <a:endParaRPr sz="20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10" dirty="0">
                <a:latin typeface="Carlito"/>
                <a:cs typeface="Carlito"/>
              </a:rPr>
              <a:t>Melakukan</a:t>
            </a:r>
            <a:r>
              <a:rPr sz="2000" spc="7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asistensi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dan</a:t>
            </a:r>
            <a:r>
              <a:rPr sz="2000" spc="7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koordinasi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dengan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Bidang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Pelaksanaan</a:t>
            </a:r>
            <a:r>
              <a:rPr sz="2000" spc="7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Pokja</a:t>
            </a:r>
            <a:r>
              <a:rPr sz="2000" spc="6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Pelaksanaan</a:t>
            </a:r>
            <a:r>
              <a:rPr sz="2000" spc="7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Vaksinasi</a:t>
            </a:r>
            <a:r>
              <a:rPr sz="2000" spc="6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COVID-19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tingkat</a:t>
            </a:r>
            <a:endParaRPr sz="2000">
              <a:latin typeface="Carlito"/>
              <a:cs typeface="Carlito"/>
            </a:endParaRPr>
          </a:p>
          <a:p>
            <a:pPr marL="367665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administrasi </a:t>
            </a:r>
            <a:r>
              <a:rPr sz="2000" dirty="0">
                <a:latin typeface="Carlito"/>
                <a:cs typeface="Carlito"/>
              </a:rPr>
              <a:t>di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bawahnya.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1063" y="3994403"/>
            <a:ext cx="11948160" cy="2735580"/>
            <a:chOff x="131063" y="3994403"/>
            <a:chExt cx="11948160" cy="2735580"/>
          </a:xfrm>
        </p:grpSpPr>
        <p:sp>
          <p:nvSpPr>
            <p:cNvPr id="9" name="object 9"/>
            <p:cNvSpPr/>
            <p:nvPr/>
          </p:nvSpPr>
          <p:spPr>
            <a:xfrm>
              <a:off x="138683" y="3994403"/>
              <a:ext cx="4257040" cy="487680"/>
            </a:xfrm>
            <a:custGeom>
              <a:avLst/>
              <a:gdLst/>
              <a:ahLst/>
              <a:cxnLst/>
              <a:rect l="l" t="t" r="r" b="b"/>
              <a:pathLst>
                <a:path w="4257040" h="487679">
                  <a:moveTo>
                    <a:pt x="4175252" y="0"/>
                  </a:moveTo>
                  <a:lnTo>
                    <a:pt x="81280" y="0"/>
                  </a:lnTo>
                  <a:lnTo>
                    <a:pt x="49640" y="6395"/>
                  </a:lnTo>
                  <a:lnTo>
                    <a:pt x="23804" y="23828"/>
                  </a:lnTo>
                  <a:lnTo>
                    <a:pt x="6386" y="49666"/>
                  </a:lnTo>
                  <a:lnTo>
                    <a:pt x="0" y="81280"/>
                  </a:lnTo>
                  <a:lnTo>
                    <a:pt x="0" y="406400"/>
                  </a:lnTo>
                  <a:lnTo>
                    <a:pt x="6386" y="438013"/>
                  </a:lnTo>
                  <a:lnTo>
                    <a:pt x="23804" y="463851"/>
                  </a:lnTo>
                  <a:lnTo>
                    <a:pt x="49640" y="481284"/>
                  </a:lnTo>
                  <a:lnTo>
                    <a:pt x="81280" y="487680"/>
                  </a:lnTo>
                  <a:lnTo>
                    <a:pt x="4175252" y="487680"/>
                  </a:lnTo>
                  <a:lnTo>
                    <a:pt x="4206865" y="481284"/>
                  </a:lnTo>
                  <a:lnTo>
                    <a:pt x="4232703" y="463851"/>
                  </a:lnTo>
                  <a:lnTo>
                    <a:pt x="4250136" y="438013"/>
                  </a:lnTo>
                  <a:lnTo>
                    <a:pt x="4256532" y="406400"/>
                  </a:lnTo>
                  <a:lnTo>
                    <a:pt x="4256532" y="81280"/>
                  </a:lnTo>
                  <a:lnTo>
                    <a:pt x="4250136" y="49666"/>
                  </a:lnTo>
                  <a:lnTo>
                    <a:pt x="4232703" y="23828"/>
                  </a:lnTo>
                  <a:lnTo>
                    <a:pt x="4206865" y="6395"/>
                  </a:lnTo>
                  <a:lnTo>
                    <a:pt x="4175252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063" y="4511039"/>
              <a:ext cx="11948160" cy="2219325"/>
            </a:xfrm>
            <a:custGeom>
              <a:avLst/>
              <a:gdLst/>
              <a:ahLst/>
              <a:cxnLst/>
              <a:rect l="l" t="t" r="r" b="b"/>
              <a:pathLst>
                <a:path w="11948160" h="2219325">
                  <a:moveTo>
                    <a:pt x="11948160" y="0"/>
                  </a:moveTo>
                  <a:lnTo>
                    <a:pt x="0" y="0"/>
                  </a:lnTo>
                  <a:lnTo>
                    <a:pt x="0" y="2218944"/>
                  </a:lnTo>
                  <a:lnTo>
                    <a:pt x="11948160" y="2218944"/>
                  </a:lnTo>
                  <a:lnTo>
                    <a:pt x="1194816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0413" y="3837255"/>
            <a:ext cx="11791950" cy="284861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655955">
              <a:lnSpc>
                <a:spcPct val="100000"/>
              </a:lnSpc>
              <a:spcBef>
                <a:spcPts val="1295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Bidang</a:t>
            </a:r>
            <a:r>
              <a:rPr sz="28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Komunikasi</a:t>
            </a:r>
            <a:endParaRPr sz="2800">
              <a:latin typeface="Carlito"/>
              <a:cs typeface="Carlito"/>
            </a:endParaRPr>
          </a:p>
          <a:p>
            <a:pPr marL="367665" marR="5080" indent="-355600">
              <a:lnSpc>
                <a:spcPct val="100000"/>
              </a:lnSpc>
              <a:spcBef>
                <a:spcPts val="865"/>
              </a:spcBef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5" dirty="0">
                <a:latin typeface="Carlito"/>
                <a:cs typeface="Carlito"/>
              </a:rPr>
              <a:t>Mengkaji dan </a:t>
            </a:r>
            <a:r>
              <a:rPr sz="2000" spc="-10" dirty="0">
                <a:latin typeface="Carlito"/>
                <a:cs typeface="Carlito"/>
              </a:rPr>
              <a:t>mengembangkan materi </a:t>
            </a:r>
            <a:r>
              <a:rPr sz="2000" spc="-5" dirty="0">
                <a:latin typeface="Carlito"/>
                <a:cs typeface="Carlito"/>
              </a:rPr>
              <a:t>KIE pelaksanaan </a:t>
            </a:r>
            <a:r>
              <a:rPr sz="2000" spc="-10" dirty="0">
                <a:latin typeface="Carlito"/>
                <a:cs typeface="Carlito"/>
              </a:rPr>
              <a:t>vaksinasi COVID-19, </a:t>
            </a:r>
            <a:r>
              <a:rPr sz="2000" spc="-5" dirty="0">
                <a:latin typeface="Carlito"/>
                <a:cs typeface="Carlito"/>
              </a:rPr>
              <a:t>termasuk </a:t>
            </a:r>
            <a:r>
              <a:rPr sz="2000" spc="-15" dirty="0">
                <a:latin typeface="Carlito"/>
                <a:cs typeface="Carlito"/>
              </a:rPr>
              <a:t>materi/konten </a:t>
            </a:r>
            <a:r>
              <a:rPr sz="2000" spc="-10" dirty="0">
                <a:latin typeface="Carlito"/>
                <a:cs typeface="Carlito"/>
              </a:rPr>
              <a:t>untuk  disebarluaskan </a:t>
            </a:r>
            <a:r>
              <a:rPr sz="2000" spc="-5" dirty="0">
                <a:latin typeface="Carlito"/>
                <a:cs typeface="Carlito"/>
              </a:rPr>
              <a:t>melalui media massa dan media</a:t>
            </a:r>
            <a:r>
              <a:rPr sz="2000" spc="1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sosial;</a:t>
            </a:r>
            <a:endParaRPr sz="20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10" dirty="0">
                <a:latin typeface="Carlito"/>
                <a:cs typeface="Carlito"/>
              </a:rPr>
              <a:t>Melakukan </a:t>
            </a:r>
            <a:r>
              <a:rPr sz="2000" spc="-15" dirty="0">
                <a:latin typeface="Carlito"/>
                <a:cs typeface="Carlito"/>
              </a:rPr>
              <a:t>koordinasi </a:t>
            </a:r>
            <a:r>
              <a:rPr sz="2000" spc="-5" dirty="0">
                <a:latin typeface="Carlito"/>
                <a:cs typeface="Carlito"/>
              </a:rPr>
              <a:t>dan </a:t>
            </a:r>
            <a:r>
              <a:rPr sz="2000" spc="-15" dirty="0">
                <a:latin typeface="Carlito"/>
                <a:cs typeface="Carlito"/>
              </a:rPr>
              <a:t>kerja </a:t>
            </a:r>
            <a:r>
              <a:rPr sz="2000" spc="-5" dirty="0">
                <a:latin typeface="Carlito"/>
                <a:cs typeface="Carlito"/>
              </a:rPr>
              <a:t>sama </a:t>
            </a:r>
            <a:r>
              <a:rPr sz="2000" spc="-10" dirty="0">
                <a:latin typeface="Carlito"/>
                <a:cs typeface="Carlito"/>
              </a:rPr>
              <a:t>dengan </a:t>
            </a:r>
            <a:r>
              <a:rPr sz="2000" spc="-5" dirty="0">
                <a:latin typeface="Carlito"/>
                <a:cs typeface="Carlito"/>
              </a:rPr>
              <a:t>pihak media massa dan medsos dlm </a:t>
            </a:r>
            <a:r>
              <a:rPr sz="2000" spc="-10" dirty="0">
                <a:latin typeface="Carlito"/>
                <a:cs typeface="Carlito"/>
              </a:rPr>
              <a:t>rangka</a:t>
            </a:r>
            <a:r>
              <a:rPr sz="2000" spc="2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sosialisasi/publikasi</a:t>
            </a:r>
            <a:endParaRPr sz="20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10" dirty="0">
                <a:latin typeface="Carlito"/>
                <a:cs typeface="Carlito"/>
              </a:rPr>
              <a:t>Melakukan </a:t>
            </a:r>
            <a:r>
              <a:rPr sz="2000" spc="-5" dirty="0">
                <a:latin typeface="Carlito"/>
                <a:cs typeface="Carlito"/>
              </a:rPr>
              <a:t>liputan </a:t>
            </a:r>
            <a:r>
              <a:rPr sz="2000" dirty="0">
                <a:latin typeface="Carlito"/>
                <a:cs typeface="Carlito"/>
              </a:rPr>
              <a:t>dan </a:t>
            </a:r>
            <a:r>
              <a:rPr sz="2000" spc="-10" dirty="0">
                <a:latin typeface="Carlito"/>
                <a:cs typeface="Carlito"/>
              </a:rPr>
              <a:t>pendokumentasian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kegiatan</a:t>
            </a:r>
            <a:endParaRPr sz="20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10" dirty="0">
                <a:latin typeface="Carlito"/>
                <a:cs typeface="Carlito"/>
              </a:rPr>
              <a:t>Melakukan </a:t>
            </a:r>
            <a:r>
              <a:rPr sz="2000" spc="-15" dirty="0">
                <a:latin typeface="Carlito"/>
                <a:cs typeface="Carlito"/>
              </a:rPr>
              <a:t>upaya komunikasi </a:t>
            </a:r>
            <a:r>
              <a:rPr sz="2000" spc="-20" dirty="0">
                <a:latin typeface="Carlito"/>
                <a:cs typeface="Carlito"/>
              </a:rPr>
              <a:t>risiko </a:t>
            </a:r>
            <a:r>
              <a:rPr sz="2000" spc="-5" dirty="0">
                <a:latin typeface="Carlito"/>
                <a:cs typeface="Carlito"/>
              </a:rPr>
              <a:t>untuk </a:t>
            </a:r>
            <a:r>
              <a:rPr sz="2000" spc="-10" dirty="0">
                <a:latin typeface="Carlito"/>
                <a:cs typeface="Carlito"/>
              </a:rPr>
              <a:t>mengatasi </a:t>
            </a:r>
            <a:r>
              <a:rPr sz="2000" spc="-5" dirty="0">
                <a:latin typeface="Carlito"/>
                <a:cs typeface="Carlito"/>
              </a:rPr>
              <a:t>penolakan/penyebarluasan pesan-pesan</a:t>
            </a:r>
            <a:r>
              <a:rPr sz="2000" spc="1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negatif;</a:t>
            </a:r>
            <a:endParaRPr sz="2000">
              <a:latin typeface="Carlito"/>
              <a:cs typeface="Carlito"/>
            </a:endParaRPr>
          </a:p>
          <a:p>
            <a:pPr marL="367665" marR="5080" indent="-355600">
              <a:lnSpc>
                <a:spcPct val="100000"/>
              </a:lnSpc>
              <a:buFont typeface="Wingdings"/>
              <a:buChar char=""/>
              <a:tabLst>
                <a:tab pos="367665" algn="l"/>
                <a:tab pos="368300" algn="l"/>
              </a:tabLst>
            </a:pPr>
            <a:r>
              <a:rPr sz="2000" spc="-10" dirty="0">
                <a:latin typeface="Carlito"/>
                <a:cs typeface="Carlito"/>
              </a:rPr>
              <a:t>Melakukan </a:t>
            </a:r>
            <a:r>
              <a:rPr sz="2000" spc="-5" dirty="0">
                <a:latin typeface="Carlito"/>
                <a:cs typeface="Carlito"/>
              </a:rPr>
              <a:t>asistensi dan </a:t>
            </a:r>
            <a:r>
              <a:rPr sz="2000" spc="-15" dirty="0">
                <a:latin typeface="Carlito"/>
                <a:cs typeface="Carlito"/>
              </a:rPr>
              <a:t>koordinasi </a:t>
            </a:r>
            <a:r>
              <a:rPr sz="2000" spc="-10" dirty="0">
                <a:latin typeface="Carlito"/>
                <a:cs typeface="Carlito"/>
              </a:rPr>
              <a:t>dengan </a:t>
            </a:r>
            <a:r>
              <a:rPr sz="2000" dirty="0">
                <a:latin typeface="Carlito"/>
                <a:cs typeface="Carlito"/>
              </a:rPr>
              <a:t>Bid. </a:t>
            </a:r>
            <a:r>
              <a:rPr sz="2000" spc="-10" dirty="0">
                <a:latin typeface="Carlito"/>
                <a:cs typeface="Carlito"/>
              </a:rPr>
              <a:t>Komunikasi Pokja </a:t>
            </a:r>
            <a:r>
              <a:rPr sz="2000" spc="-5" dirty="0">
                <a:latin typeface="Carlito"/>
                <a:cs typeface="Carlito"/>
              </a:rPr>
              <a:t>Pelaksanaan </a:t>
            </a:r>
            <a:r>
              <a:rPr sz="2000" spc="-15" dirty="0">
                <a:latin typeface="Carlito"/>
                <a:cs typeface="Carlito"/>
              </a:rPr>
              <a:t>Vaksinasi </a:t>
            </a:r>
            <a:r>
              <a:rPr sz="2000" spc="-10" dirty="0">
                <a:latin typeface="Carlito"/>
                <a:cs typeface="Carlito"/>
              </a:rPr>
              <a:t>COVID-19 tingkat  administrasi </a:t>
            </a:r>
            <a:r>
              <a:rPr sz="2000" dirty="0">
                <a:latin typeface="Carlito"/>
                <a:cs typeface="Carlito"/>
              </a:rPr>
              <a:t>di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bawahnya.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9067" y="76200"/>
            <a:ext cx="7308342" cy="11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2348" y="243586"/>
            <a:ext cx="662813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0" dirty="0"/>
              <a:t>Peran </a:t>
            </a:r>
            <a:r>
              <a:rPr sz="3800" dirty="0"/>
              <a:t>dan </a:t>
            </a:r>
            <a:r>
              <a:rPr sz="3800" spc="-35" dirty="0"/>
              <a:t>Tanggung </a:t>
            </a:r>
            <a:r>
              <a:rPr sz="3800" spc="-15" dirty="0"/>
              <a:t>Jawab</a:t>
            </a:r>
            <a:r>
              <a:rPr sz="3800" spc="-20" dirty="0"/>
              <a:t> </a:t>
            </a:r>
            <a:r>
              <a:rPr sz="3800" spc="-15" dirty="0"/>
              <a:t>Pokja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138684" y="1196339"/>
            <a:ext cx="4257040" cy="620395"/>
          </a:xfrm>
          <a:custGeom>
            <a:avLst/>
            <a:gdLst/>
            <a:ahLst/>
            <a:cxnLst/>
            <a:rect l="l" t="t" r="r" b="b"/>
            <a:pathLst>
              <a:path w="4257040" h="620394">
                <a:moveTo>
                  <a:pt x="4153154" y="0"/>
                </a:moveTo>
                <a:lnTo>
                  <a:pt x="103377" y="0"/>
                </a:lnTo>
                <a:lnTo>
                  <a:pt x="63136" y="8116"/>
                </a:lnTo>
                <a:lnTo>
                  <a:pt x="30276" y="30257"/>
                </a:lnTo>
                <a:lnTo>
                  <a:pt x="8123" y="63115"/>
                </a:lnTo>
                <a:lnTo>
                  <a:pt x="0" y="103377"/>
                </a:lnTo>
                <a:lnTo>
                  <a:pt x="0" y="516889"/>
                </a:lnTo>
                <a:lnTo>
                  <a:pt x="8123" y="557152"/>
                </a:lnTo>
                <a:lnTo>
                  <a:pt x="30276" y="590010"/>
                </a:lnTo>
                <a:lnTo>
                  <a:pt x="63136" y="612151"/>
                </a:lnTo>
                <a:lnTo>
                  <a:pt x="103377" y="620268"/>
                </a:lnTo>
                <a:lnTo>
                  <a:pt x="4153154" y="620268"/>
                </a:lnTo>
                <a:lnTo>
                  <a:pt x="4193416" y="612151"/>
                </a:lnTo>
                <a:lnTo>
                  <a:pt x="4226274" y="590010"/>
                </a:lnTo>
                <a:lnTo>
                  <a:pt x="4248415" y="557152"/>
                </a:lnTo>
                <a:lnTo>
                  <a:pt x="4256532" y="516889"/>
                </a:lnTo>
                <a:lnTo>
                  <a:pt x="4256532" y="103377"/>
                </a:lnTo>
                <a:lnTo>
                  <a:pt x="4248415" y="63115"/>
                </a:lnTo>
                <a:lnTo>
                  <a:pt x="4226274" y="30257"/>
                </a:lnTo>
                <a:lnTo>
                  <a:pt x="4193416" y="8116"/>
                </a:lnTo>
                <a:lnTo>
                  <a:pt x="4153154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063" y="1883664"/>
            <a:ext cx="11948160" cy="2946400"/>
          </a:xfrm>
          <a:custGeom>
            <a:avLst/>
            <a:gdLst/>
            <a:ahLst/>
            <a:cxnLst/>
            <a:rect l="l" t="t" r="r" b="b"/>
            <a:pathLst>
              <a:path w="11948160" h="2946400">
                <a:moveTo>
                  <a:pt x="11948160" y="0"/>
                </a:moveTo>
                <a:lnTo>
                  <a:pt x="0" y="0"/>
                </a:lnTo>
                <a:lnTo>
                  <a:pt x="0" y="2945892"/>
                </a:lnTo>
                <a:lnTo>
                  <a:pt x="11948160" y="2945892"/>
                </a:lnTo>
                <a:lnTo>
                  <a:pt x="1194816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0413" y="1258061"/>
            <a:ext cx="11791950" cy="3300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996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Bidang</a:t>
            </a:r>
            <a:r>
              <a:rPr sz="28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Monev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68300" algn="l"/>
              </a:tabLst>
            </a:pPr>
            <a:r>
              <a:rPr sz="2200" spc="-15" dirty="0">
                <a:latin typeface="Carlito"/>
                <a:cs typeface="Carlito"/>
              </a:rPr>
              <a:t>Melakukan pemantauan </a:t>
            </a:r>
            <a:r>
              <a:rPr sz="2200" spc="-10" dirty="0">
                <a:latin typeface="Carlito"/>
                <a:cs typeface="Carlito"/>
              </a:rPr>
              <a:t>terhadap </a:t>
            </a:r>
            <a:r>
              <a:rPr sz="2200" spc="-15" dirty="0">
                <a:latin typeface="Carlito"/>
                <a:cs typeface="Carlito"/>
              </a:rPr>
              <a:t>proses </a:t>
            </a:r>
            <a:r>
              <a:rPr sz="2200" spc="-10" dirty="0">
                <a:latin typeface="Carlito"/>
                <a:cs typeface="Carlito"/>
              </a:rPr>
              <a:t>persiapan dan </a:t>
            </a:r>
            <a:r>
              <a:rPr sz="2200" spc="-5" dirty="0">
                <a:latin typeface="Carlito"/>
                <a:cs typeface="Carlito"/>
              </a:rPr>
              <a:t>pelaksanaan </a:t>
            </a:r>
            <a:r>
              <a:rPr sz="2200" spc="-20" dirty="0">
                <a:latin typeface="Carlito"/>
                <a:cs typeface="Carlito"/>
              </a:rPr>
              <a:t>Vaksinasi</a:t>
            </a:r>
            <a:r>
              <a:rPr sz="2200" spc="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COVID-19;</a:t>
            </a:r>
            <a:endParaRPr sz="22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68300" algn="l"/>
              </a:tabLst>
            </a:pPr>
            <a:r>
              <a:rPr sz="2200" spc="-15" dirty="0">
                <a:latin typeface="Carlito"/>
                <a:cs typeface="Carlito"/>
              </a:rPr>
              <a:t>Memantau </a:t>
            </a:r>
            <a:r>
              <a:rPr sz="2200" spc="-10" dirty="0">
                <a:latin typeface="Carlito"/>
                <a:cs typeface="Carlito"/>
              </a:rPr>
              <a:t>Kejadian </a:t>
            </a:r>
            <a:r>
              <a:rPr sz="2200" spc="-15" dirty="0">
                <a:latin typeface="Carlito"/>
                <a:cs typeface="Carlito"/>
              </a:rPr>
              <a:t>Ikutan </a:t>
            </a:r>
            <a:r>
              <a:rPr sz="2200" spc="-20" dirty="0">
                <a:latin typeface="Carlito"/>
                <a:cs typeface="Carlito"/>
              </a:rPr>
              <a:t>Pasca Vaksinasi </a:t>
            </a:r>
            <a:r>
              <a:rPr sz="2200" spc="-10" dirty="0">
                <a:latin typeface="Carlito"/>
                <a:cs typeface="Carlito"/>
              </a:rPr>
              <a:t>dan</a:t>
            </a:r>
            <a:r>
              <a:rPr sz="2200" spc="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penanggulangannya;</a:t>
            </a:r>
            <a:endParaRPr sz="22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68300" algn="l"/>
              </a:tabLst>
            </a:pPr>
            <a:r>
              <a:rPr sz="2200" spc="-10" dirty="0">
                <a:latin typeface="Carlito"/>
                <a:cs typeface="Carlito"/>
              </a:rPr>
              <a:t>Menyusun laporan </a:t>
            </a:r>
            <a:r>
              <a:rPr sz="2200" spc="-5" dirty="0">
                <a:latin typeface="Carlito"/>
                <a:cs typeface="Carlito"/>
              </a:rPr>
              <a:t>hasil monitoring dan </a:t>
            </a:r>
            <a:r>
              <a:rPr sz="2200" spc="-10" dirty="0">
                <a:latin typeface="Carlito"/>
                <a:cs typeface="Carlito"/>
              </a:rPr>
              <a:t>evaluasi </a:t>
            </a:r>
            <a:r>
              <a:rPr sz="2200" spc="-20" dirty="0">
                <a:latin typeface="Carlito"/>
                <a:cs typeface="Carlito"/>
              </a:rPr>
              <a:t>Vaksinasi </a:t>
            </a:r>
            <a:r>
              <a:rPr sz="2200" spc="-10" dirty="0">
                <a:latin typeface="Carlito"/>
                <a:cs typeface="Carlito"/>
              </a:rPr>
              <a:t>COVID-19;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dan</a:t>
            </a:r>
            <a:endParaRPr sz="2200">
              <a:latin typeface="Carlito"/>
              <a:cs typeface="Carlito"/>
            </a:endParaRPr>
          </a:p>
          <a:p>
            <a:pPr marL="367665" indent="-355600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68300" algn="l"/>
                <a:tab pos="1751330" algn="l"/>
                <a:tab pos="2852420" algn="l"/>
                <a:tab pos="3417570" algn="l"/>
                <a:tab pos="4723765" algn="l"/>
                <a:tab pos="5699125" algn="l"/>
                <a:tab pos="6609080" algn="l"/>
                <a:tab pos="8020684" algn="l"/>
                <a:tab pos="8584565" algn="l"/>
                <a:tab pos="9624060" algn="l"/>
                <a:tab pos="10375265" algn="l"/>
              </a:tabLst>
            </a:pPr>
            <a:r>
              <a:rPr sz="2200" spc="-5" dirty="0">
                <a:latin typeface="Carlito"/>
                <a:cs typeface="Carlito"/>
              </a:rPr>
              <a:t>M</a:t>
            </a:r>
            <a:r>
              <a:rPr sz="2200" spc="-15" dirty="0">
                <a:latin typeface="Carlito"/>
                <a:cs typeface="Carlito"/>
              </a:rPr>
              <a:t>e</a:t>
            </a:r>
            <a:r>
              <a:rPr sz="2200" spc="-5" dirty="0">
                <a:latin typeface="Carlito"/>
                <a:cs typeface="Carlito"/>
              </a:rPr>
              <a:t>la</a:t>
            </a:r>
            <a:r>
              <a:rPr sz="2200" spc="-30" dirty="0">
                <a:latin typeface="Carlito"/>
                <a:cs typeface="Carlito"/>
              </a:rPr>
              <a:t>k</a:t>
            </a:r>
            <a:r>
              <a:rPr sz="2200" spc="-10" dirty="0">
                <a:latin typeface="Carlito"/>
                <a:cs typeface="Carlito"/>
              </a:rPr>
              <a:t>u</a:t>
            </a:r>
            <a:r>
              <a:rPr sz="2200" spc="-50" dirty="0">
                <a:latin typeface="Carlito"/>
                <a:cs typeface="Carlito"/>
              </a:rPr>
              <a:t>k</a:t>
            </a:r>
            <a:r>
              <a:rPr sz="2200" spc="-5" dirty="0">
                <a:latin typeface="Carlito"/>
                <a:cs typeface="Carlito"/>
              </a:rPr>
              <a:t>an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5" dirty="0">
                <a:latin typeface="Carlito"/>
                <a:cs typeface="Carlito"/>
              </a:rPr>
              <a:t>a</a:t>
            </a:r>
            <a:r>
              <a:rPr sz="2200" dirty="0">
                <a:latin typeface="Carlito"/>
                <a:cs typeface="Carlito"/>
              </a:rPr>
              <a:t>s</a:t>
            </a:r>
            <a:r>
              <a:rPr sz="2200" spc="-5" dirty="0">
                <a:latin typeface="Carlito"/>
                <a:cs typeface="Carlito"/>
              </a:rPr>
              <a:t>i</a:t>
            </a:r>
            <a:r>
              <a:rPr sz="2200" spc="-25" dirty="0">
                <a:latin typeface="Carlito"/>
                <a:cs typeface="Carlito"/>
              </a:rPr>
              <a:t>s</a:t>
            </a:r>
            <a:r>
              <a:rPr sz="2200" spc="-35" dirty="0">
                <a:latin typeface="Carlito"/>
                <a:cs typeface="Carlito"/>
              </a:rPr>
              <a:t>t</a:t>
            </a:r>
            <a:r>
              <a:rPr sz="2200" spc="-5" dirty="0">
                <a:latin typeface="Carlito"/>
                <a:cs typeface="Carlito"/>
              </a:rPr>
              <a:t>ensi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da</a:t>
            </a:r>
            <a:r>
              <a:rPr sz="2200" spc="-5" dirty="0">
                <a:latin typeface="Carlito"/>
                <a:cs typeface="Carlito"/>
              </a:rPr>
              <a:t>n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80" dirty="0">
                <a:latin typeface="Carlito"/>
                <a:cs typeface="Carlito"/>
              </a:rPr>
              <a:t>k</a:t>
            </a:r>
            <a:r>
              <a:rPr sz="2200" spc="-5" dirty="0">
                <a:latin typeface="Carlito"/>
                <a:cs typeface="Carlito"/>
              </a:rPr>
              <a:t>oo</a:t>
            </a:r>
            <a:r>
              <a:rPr sz="2200" spc="-30" dirty="0">
                <a:latin typeface="Carlito"/>
                <a:cs typeface="Carlito"/>
              </a:rPr>
              <a:t>r</a:t>
            </a:r>
            <a:r>
              <a:rPr sz="2200" spc="-20" dirty="0">
                <a:latin typeface="Carlito"/>
                <a:cs typeface="Carlito"/>
              </a:rPr>
              <a:t>d</a:t>
            </a:r>
            <a:r>
              <a:rPr sz="2200" spc="-5" dirty="0">
                <a:latin typeface="Carlito"/>
                <a:cs typeface="Carlito"/>
              </a:rPr>
              <a:t>inasi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den</a:t>
            </a:r>
            <a:r>
              <a:rPr sz="2200" spc="-50" dirty="0">
                <a:latin typeface="Carlito"/>
                <a:cs typeface="Carlito"/>
              </a:rPr>
              <a:t>g</a:t>
            </a:r>
            <a:r>
              <a:rPr sz="2200" spc="-5" dirty="0">
                <a:latin typeface="Carlito"/>
                <a:cs typeface="Carlito"/>
              </a:rPr>
              <a:t>an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5" dirty="0">
                <a:latin typeface="Carlito"/>
                <a:cs typeface="Carlito"/>
              </a:rPr>
              <a:t>Bida</a:t>
            </a:r>
            <a:r>
              <a:rPr sz="2200" spc="-20" dirty="0">
                <a:latin typeface="Carlito"/>
                <a:cs typeface="Carlito"/>
              </a:rPr>
              <a:t>n</a:t>
            </a:r>
            <a:r>
              <a:rPr sz="2200" spc="-5" dirty="0">
                <a:latin typeface="Carlito"/>
                <a:cs typeface="Carlito"/>
              </a:rPr>
              <a:t>g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5" dirty="0">
                <a:latin typeface="Carlito"/>
                <a:cs typeface="Carlito"/>
              </a:rPr>
              <a:t>Mon</a:t>
            </a:r>
            <a:r>
              <a:rPr sz="2200" spc="5" dirty="0">
                <a:latin typeface="Carlito"/>
                <a:cs typeface="Carlito"/>
              </a:rPr>
              <a:t>i</a:t>
            </a:r>
            <a:r>
              <a:rPr sz="2200" spc="-35" dirty="0">
                <a:latin typeface="Carlito"/>
                <a:cs typeface="Carlito"/>
              </a:rPr>
              <a:t>t</a:t>
            </a:r>
            <a:r>
              <a:rPr sz="2200" spc="-5" dirty="0">
                <a:latin typeface="Carlito"/>
                <a:cs typeface="Carlito"/>
              </a:rPr>
              <a:t>oring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da</a:t>
            </a:r>
            <a:r>
              <a:rPr sz="2200" spc="-5" dirty="0">
                <a:latin typeface="Carlito"/>
                <a:cs typeface="Carlito"/>
              </a:rPr>
              <a:t>n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60" dirty="0">
                <a:latin typeface="Carlito"/>
                <a:cs typeface="Carlito"/>
              </a:rPr>
              <a:t>E</a:t>
            </a:r>
            <a:r>
              <a:rPr sz="2200" spc="-40" dirty="0">
                <a:latin typeface="Carlito"/>
                <a:cs typeface="Carlito"/>
              </a:rPr>
              <a:t>v</a:t>
            </a:r>
            <a:r>
              <a:rPr sz="2200" spc="-5" dirty="0">
                <a:latin typeface="Carlito"/>
                <a:cs typeface="Carlito"/>
              </a:rPr>
              <a:t>aluasi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50" dirty="0">
                <a:latin typeface="Carlito"/>
                <a:cs typeface="Carlito"/>
              </a:rPr>
              <a:t>P</a:t>
            </a:r>
            <a:r>
              <a:rPr sz="2200" spc="-5" dirty="0">
                <a:latin typeface="Carlito"/>
                <a:cs typeface="Carlito"/>
              </a:rPr>
              <a:t>okja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35" dirty="0">
                <a:latin typeface="Carlito"/>
                <a:cs typeface="Carlito"/>
              </a:rPr>
              <a:t>P</a:t>
            </a:r>
            <a:r>
              <a:rPr sz="2200" spc="-5" dirty="0">
                <a:latin typeface="Carlito"/>
                <a:cs typeface="Carlito"/>
              </a:rPr>
              <a:t>ela</a:t>
            </a:r>
            <a:r>
              <a:rPr sz="2200" spc="-35" dirty="0">
                <a:latin typeface="Carlito"/>
                <a:cs typeface="Carlito"/>
              </a:rPr>
              <a:t>k</a:t>
            </a:r>
            <a:r>
              <a:rPr sz="2200" spc="-10" dirty="0">
                <a:latin typeface="Carlito"/>
                <a:cs typeface="Carlito"/>
              </a:rPr>
              <a:t>s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10" dirty="0">
                <a:latin typeface="Carlito"/>
                <a:cs typeface="Carlito"/>
              </a:rPr>
              <a:t>n</a:t>
            </a:r>
            <a:r>
              <a:rPr sz="2200" spc="-15" dirty="0">
                <a:latin typeface="Carlito"/>
                <a:cs typeface="Carlito"/>
              </a:rPr>
              <a:t>a</a:t>
            </a:r>
            <a:r>
              <a:rPr sz="2200" spc="-5" dirty="0">
                <a:latin typeface="Carlito"/>
                <a:cs typeface="Carlito"/>
              </a:rPr>
              <a:t>an</a:t>
            </a:r>
            <a:endParaRPr sz="2200">
              <a:latin typeface="Carlito"/>
              <a:cs typeface="Carlito"/>
            </a:endParaRPr>
          </a:p>
          <a:p>
            <a:pPr marL="367665">
              <a:lnSpc>
                <a:spcPct val="100000"/>
              </a:lnSpc>
              <a:spcBef>
                <a:spcPts val="1320"/>
              </a:spcBef>
            </a:pPr>
            <a:r>
              <a:rPr sz="2200" spc="-20" dirty="0">
                <a:latin typeface="Carlito"/>
                <a:cs typeface="Carlito"/>
              </a:rPr>
              <a:t>Vaksinasi </a:t>
            </a:r>
            <a:r>
              <a:rPr sz="2200" spc="-10" dirty="0">
                <a:latin typeface="Carlito"/>
                <a:cs typeface="Carlito"/>
              </a:rPr>
              <a:t>COVID-19 </a:t>
            </a:r>
            <a:r>
              <a:rPr sz="2200" spc="-15" dirty="0">
                <a:latin typeface="Carlito"/>
                <a:cs typeface="Carlito"/>
              </a:rPr>
              <a:t>tingkat </a:t>
            </a:r>
            <a:r>
              <a:rPr sz="2200" spc="-10" dirty="0">
                <a:latin typeface="Carlito"/>
                <a:cs typeface="Carlito"/>
              </a:rPr>
              <a:t>administrasi </a:t>
            </a:r>
            <a:r>
              <a:rPr sz="2200" spc="-5" dirty="0">
                <a:latin typeface="Carlito"/>
                <a:cs typeface="Carlito"/>
              </a:rPr>
              <a:t>di</a:t>
            </a:r>
            <a:r>
              <a:rPr sz="2200" spc="2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bawahnya.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5864" y="92964"/>
            <a:ext cx="4461510" cy="1082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0857" y="251586"/>
            <a:ext cx="38182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Manajemen</a:t>
            </a:r>
            <a:r>
              <a:rPr spc="-50" dirty="0"/>
              <a:t> </a:t>
            </a:r>
            <a:r>
              <a:rPr dirty="0"/>
              <a:t>Limbah</a:t>
            </a:r>
          </a:p>
        </p:txBody>
      </p:sp>
      <p:sp>
        <p:nvSpPr>
          <p:cNvPr id="4" name="object 4"/>
          <p:cNvSpPr/>
          <p:nvPr/>
        </p:nvSpPr>
        <p:spPr>
          <a:xfrm>
            <a:off x="272795" y="1228344"/>
            <a:ext cx="11646535" cy="5427345"/>
          </a:xfrm>
          <a:custGeom>
            <a:avLst/>
            <a:gdLst/>
            <a:ahLst/>
            <a:cxnLst/>
            <a:rect l="l" t="t" r="r" b="b"/>
            <a:pathLst>
              <a:path w="11646535" h="5427345">
                <a:moveTo>
                  <a:pt x="11646408" y="0"/>
                </a:moveTo>
                <a:lnTo>
                  <a:pt x="0" y="0"/>
                </a:lnTo>
                <a:lnTo>
                  <a:pt x="0" y="5426964"/>
                </a:lnTo>
                <a:lnTo>
                  <a:pt x="11646408" y="5426964"/>
                </a:lnTo>
                <a:lnTo>
                  <a:pt x="11646408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1840" y="1605360"/>
            <a:ext cx="11489055" cy="447611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3550" indent="-451484" algn="just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464184" algn="l"/>
              </a:tabLst>
            </a:pPr>
            <a:r>
              <a:rPr sz="2800" spc="-5" dirty="0">
                <a:latin typeface="Carlito"/>
                <a:cs typeface="Carlito"/>
              </a:rPr>
              <a:t>Semua ADS </a:t>
            </a:r>
            <a:r>
              <a:rPr sz="2800" spc="-20" dirty="0">
                <a:latin typeface="Carlito"/>
                <a:cs typeface="Carlito"/>
              </a:rPr>
              <a:t>yang </a:t>
            </a:r>
            <a:r>
              <a:rPr sz="2800" spc="-10" dirty="0">
                <a:latin typeface="Carlito"/>
                <a:cs typeface="Carlito"/>
              </a:rPr>
              <a:t>sudah digunakan harus dimasukan </a:t>
            </a:r>
            <a:r>
              <a:rPr sz="2800" spc="-45" dirty="0">
                <a:latin typeface="Carlito"/>
                <a:cs typeface="Carlito"/>
              </a:rPr>
              <a:t>ke </a:t>
            </a:r>
            <a:r>
              <a:rPr sz="2800" spc="-10" dirty="0">
                <a:latin typeface="Carlito"/>
                <a:cs typeface="Carlito"/>
              </a:rPr>
              <a:t>dalam </a:t>
            </a:r>
            <a:r>
              <a:rPr sz="2800" spc="-20" dirty="0">
                <a:latin typeface="Carlito"/>
                <a:cs typeface="Carlito"/>
              </a:rPr>
              <a:t>safety</a:t>
            </a:r>
            <a:r>
              <a:rPr sz="2800" spc="300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box</a:t>
            </a:r>
            <a:endParaRPr sz="2800">
              <a:latin typeface="Carlito"/>
              <a:cs typeface="Carlito"/>
            </a:endParaRPr>
          </a:p>
          <a:p>
            <a:pPr marL="463550" indent="-451484" algn="just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4184" algn="l"/>
              </a:tabLst>
            </a:pPr>
            <a:r>
              <a:rPr sz="2800" spc="-10" dirty="0">
                <a:latin typeface="Carlito"/>
                <a:cs typeface="Carlito"/>
              </a:rPr>
              <a:t>Jangan </a:t>
            </a:r>
            <a:r>
              <a:rPr sz="2800" spc="-5" dirty="0">
                <a:latin typeface="Carlito"/>
                <a:cs typeface="Carlito"/>
              </a:rPr>
              <a:t>membuang sampah </a:t>
            </a:r>
            <a:r>
              <a:rPr sz="2800" spc="-20" dirty="0">
                <a:latin typeface="Carlito"/>
                <a:cs typeface="Carlito"/>
              </a:rPr>
              <a:t>lainnya </a:t>
            </a:r>
            <a:r>
              <a:rPr sz="2800" spc="-45" dirty="0">
                <a:latin typeface="Carlito"/>
                <a:cs typeface="Carlito"/>
              </a:rPr>
              <a:t>ke </a:t>
            </a:r>
            <a:r>
              <a:rPr sz="2800" spc="-5" dirty="0">
                <a:latin typeface="Carlito"/>
                <a:cs typeface="Carlito"/>
              </a:rPr>
              <a:t>dalam </a:t>
            </a:r>
            <a:r>
              <a:rPr sz="2800" spc="-20" dirty="0">
                <a:latin typeface="Carlito"/>
                <a:cs typeface="Carlito"/>
              </a:rPr>
              <a:t>safety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box</a:t>
            </a:r>
            <a:endParaRPr sz="2800">
              <a:latin typeface="Carlito"/>
              <a:cs typeface="Carlito"/>
            </a:endParaRPr>
          </a:p>
          <a:p>
            <a:pPr marL="463550" marR="5080" indent="-451484" algn="just">
              <a:lnSpc>
                <a:spcPct val="100000"/>
              </a:lnSpc>
              <a:spcBef>
                <a:spcPts val="1205"/>
              </a:spcBef>
              <a:buFont typeface="Wingdings"/>
              <a:buChar char=""/>
              <a:tabLst>
                <a:tab pos="464184" algn="l"/>
              </a:tabLst>
            </a:pPr>
            <a:r>
              <a:rPr sz="2800" spc="-15" dirty="0">
                <a:latin typeface="Carlito"/>
                <a:cs typeface="Carlito"/>
              </a:rPr>
              <a:t>Setelah </a:t>
            </a:r>
            <a:r>
              <a:rPr sz="2800" spc="-20" dirty="0">
                <a:latin typeface="Carlito"/>
                <a:cs typeface="Carlito"/>
              </a:rPr>
              <a:t>safety </a:t>
            </a:r>
            <a:r>
              <a:rPr sz="2800" spc="-25" dirty="0">
                <a:latin typeface="Carlito"/>
                <a:cs typeface="Carlito"/>
              </a:rPr>
              <a:t>box </a:t>
            </a:r>
            <a:r>
              <a:rPr sz="2800" spc="-10" dirty="0">
                <a:latin typeface="Carlito"/>
                <a:cs typeface="Carlito"/>
              </a:rPr>
              <a:t>terisi </a:t>
            </a:r>
            <a:r>
              <a:rPr sz="2800" spc="-5" dirty="0">
                <a:latin typeface="Carlito"/>
                <a:cs typeface="Carlito"/>
              </a:rPr>
              <a:t>¾ penuh, </a:t>
            </a:r>
            <a:r>
              <a:rPr sz="2800" spc="-20" dirty="0">
                <a:latin typeface="Carlito"/>
                <a:cs typeface="Carlito"/>
              </a:rPr>
              <a:t>safety </a:t>
            </a:r>
            <a:r>
              <a:rPr sz="2800" spc="-30" dirty="0">
                <a:latin typeface="Carlito"/>
                <a:cs typeface="Carlito"/>
              </a:rPr>
              <a:t>box </a:t>
            </a:r>
            <a:r>
              <a:rPr sz="2800" spc="-5" dirty="0">
                <a:latin typeface="Carlito"/>
                <a:cs typeface="Carlito"/>
              </a:rPr>
              <a:t>harus </a:t>
            </a:r>
            <a:r>
              <a:rPr sz="2800" spc="-10" dirty="0">
                <a:latin typeface="Carlito"/>
                <a:cs typeface="Carlito"/>
              </a:rPr>
              <a:t>diberi </a:t>
            </a:r>
            <a:r>
              <a:rPr sz="2800" b="1" spc="-5" dirty="0">
                <a:latin typeface="Carlito"/>
                <a:cs typeface="Carlito"/>
              </a:rPr>
              <a:t>label, nama  </a:t>
            </a:r>
            <a:r>
              <a:rPr sz="2800" b="1" spc="-15" dirty="0">
                <a:latin typeface="Carlito"/>
                <a:cs typeface="Carlito"/>
              </a:rPr>
              <a:t>tempat pelayanan </a:t>
            </a:r>
            <a:r>
              <a:rPr sz="2800" b="1" spc="-5" dirty="0">
                <a:latin typeface="Carlito"/>
                <a:cs typeface="Carlito"/>
              </a:rPr>
              <a:t>dan </a:t>
            </a:r>
            <a:r>
              <a:rPr sz="2800" b="1" spc="-10" dirty="0">
                <a:latin typeface="Carlito"/>
                <a:cs typeface="Carlito"/>
              </a:rPr>
              <a:t>tanggal pelayanan, dan ditempatkan pada </a:t>
            </a:r>
            <a:r>
              <a:rPr sz="2800" b="1" spc="-15" dirty="0">
                <a:latin typeface="Carlito"/>
                <a:cs typeface="Carlito"/>
              </a:rPr>
              <a:t>tempat  yang </a:t>
            </a:r>
            <a:r>
              <a:rPr sz="2800" b="1" dirty="0">
                <a:latin typeface="Carlito"/>
                <a:cs typeface="Carlito"/>
              </a:rPr>
              <a:t>aman </a:t>
            </a:r>
            <a:r>
              <a:rPr sz="2800" b="1" spc="-15" dirty="0">
                <a:latin typeface="Carlito"/>
                <a:cs typeface="Carlito"/>
              </a:rPr>
              <a:t>dengan kondisi </a:t>
            </a:r>
            <a:r>
              <a:rPr sz="2800" b="1" spc="-10" dirty="0">
                <a:latin typeface="Carlito"/>
                <a:cs typeface="Carlito"/>
              </a:rPr>
              <a:t>tertutup </a:t>
            </a:r>
            <a:r>
              <a:rPr sz="2800" b="1" spc="-5" dirty="0">
                <a:latin typeface="Carlito"/>
                <a:cs typeface="Carlito"/>
              </a:rPr>
              <a:t>dan jauh dari jangkauan </a:t>
            </a:r>
            <a:r>
              <a:rPr sz="2800" spc="-5" dirty="0">
                <a:latin typeface="Carlito"/>
                <a:cs typeface="Carlito"/>
              </a:rPr>
              <a:t>anak-anak  </a:t>
            </a:r>
            <a:r>
              <a:rPr sz="2800" spc="-10" dirty="0">
                <a:latin typeface="Carlito"/>
                <a:cs typeface="Carlito"/>
              </a:rPr>
              <a:t>dan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masyarakat</a:t>
            </a:r>
            <a:endParaRPr sz="2800">
              <a:latin typeface="Carlito"/>
              <a:cs typeface="Carlito"/>
            </a:endParaRPr>
          </a:p>
          <a:p>
            <a:pPr marL="463550" marR="5715" indent="-451484" algn="just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4184" algn="l"/>
              </a:tabLst>
            </a:pPr>
            <a:r>
              <a:rPr sz="2800" spc="-10" dirty="0">
                <a:latin typeface="Carlito"/>
                <a:cs typeface="Carlito"/>
              </a:rPr>
              <a:t>Limbah </a:t>
            </a:r>
            <a:r>
              <a:rPr sz="2800" spc="-5" dirty="0">
                <a:latin typeface="Carlito"/>
                <a:cs typeface="Carlito"/>
              </a:rPr>
              <a:t>lain </a:t>
            </a:r>
            <a:r>
              <a:rPr sz="2800" spc="-10" dirty="0">
                <a:latin typeface="Carlito"/>
                <a:cs typeface="Carlito"/>
              </a:rPr>
              <a:t>(vial </a:t>
            </a:r>
            <a:r>
              <a:rPr sz="2800" spc="-15" dirty="0">
                <a:latin typeface="Carlito"/>
                <a:cs typeface="Carlito"/>
              </a:rPr>
              <a:t>vaksin, kapas, </a:t>
            </a:r>
            <a:r>
              <a:rPr sz="2800" spc="-20" dirty="0">
                <a:latin typeface="Carlito"/>
                <a:cs typeface="Carlito"/>
              </a:rPr>
              <a:t>masker </a:t>
            </a:r>
            <a:r>
              <a:rPr sz="2800" spc="-5" dirty="0">
                <a:latin typeface="Carlito"/>
                <a:cs typeface="Carlito"/>
              </a:rPr>
              <a:t>medis, sarung </a:t>
            </a:r>
            <a:r>
              <a:rPr sz="2800" spc="-15" dirty="0">
                <a:latin typeface="Carlito"/>
                <a:cs typeface="Carlito"/>
              </a:rPr>
              <a:t>tangan) </a:t>
            </a:r>
            <a:r>
              <a:rPr sz="2800" spc="-5" dirty="0">
                <a:latin typeface="Carlito"/>
                <a:cs typeface="Carlito"/>
              </a:rPr>
              <a:t>dibuang </a:t>
            </a:r>
            <a:r>
              <a:rPr sz="2800" spc="-105" dirty="0">
                <a:latin typeface="Carlito"/>
                <a:cs typeface="Carlito"/>
              </a:rPr>
              <a:t>ke  </a:t>
            </a:r>
            <a:r>
              <a:rPr sz="2800" spc="-10" dirty="0">
                <a:latin typeface="Carlito"/>
                <a:cs typeface="Carlito"/>
              </a:rPr>
              <a:t>dalam </a:t>
            </a:r>
            <a:r>
              <a:rPr sz="2800" spc="-20" dirty="0">
                <a:latin typeface="Carlito"/>
                <a:cs typeface="Carlito"/>
              </a:rPr>
              <a:t>kantong </a:t>
            </a:r>
            <a:r>
              <a:rPr sz="2800" spc="-10" dirty="0">
                <a:latin typeface="Carlito"/>
                <a:cs typeface="Carlito"/>
              </a:rPr>
              <a:t>plastik </a:t>
            </a:r>
            <a:r>
              <a:rPr sz="2800" spc="-5" dirty="0">
                <a:latin typeface="Carlito"/>
                <a:cs typeface="Carlito"/>
              </a:rPr>
              <a:t>khusus limbah medis/ </a:t>
            </a:r>
            <a:r>
              <a:rPr sz="2800" spc="-20" dirty="0">
                <a:latin typeface="Carlito"/>
                <a:cs typeface="Carlito"/>
              </a:rPr>
              <a:t>kantong </a:t>
            </a:r>
            <a:r>
              <a:rPr sz="2800" spc="-10" dirty="0">
                <a:latin typeface="Carlito"/>
                <a:cs typeface="Carlito"/>
              </a:rPr>
              <a:t>plastik biasa </a:t>
            </a:r>
            <a:r>
              <a:rPr sz="2800" spc="-20" dirty="0">
                <a:latin typeface="Carlito"/>
                <a:cs typeface="Carlito"/>
              </a:rPr>
              <a:t>yang  </a:t>
            </a:r>
            <a:r>
              <a:rPr sz="2800" spc="-10" dirty="0">
                <a:latin typeface="Carlito"/>
                <a:cs typeface="Carlito"/>
              </a:rPr>
              <a:t>diberi tanda </a:t>
            </a:r>
            <a:r>
              <a:rPr sz="2800" spc="-5" dirty="0">
                <a:latin typeface="Carlito"/>
                <a:cs typeface="Carlito"/>
              </a:rPr>
              <a:t>limbah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medis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879" y="92964"/>
            <a:ext cx="8777478" cy="1082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2619" y="251586"/>
            <a:ext cx="8131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Pengelolaan </a:t>
            </a:r>
            <a:r>
              <a:rPr dirty="0"/>
              <a:t>Limbah </a:t>
            </a:r>
            <a:r>
              <a:rPr spc="-5" dirty="0"/>
              <a:t>Medis </a:t>
            </a:r>
            <a:r>
              <a:rPr spc="-15" dirty="0"/>
              <a:t>Infeksius</a:t>
            </a:r>
            <a:r>
              <a:rPr spc="35" dirty="0"/>
              <a:t> </a:t>
            </a:r>
            <a:r>
              <a:rPr spc="-60" dirty="0"/>
              <a:t>Tajam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4800" y="1345691"/>
            <a:ext cx="11630025" cy="779145"/>
            <a:chOff x="304800" y="1345691"/>
            <a:chExt cx="11630025" cy="779145"/>
          </a:xfrm>
        </p:grpSpPr>
        <p:sp>
          <p:nvSpPr>
            <p:cNvPr id="5" name="object 5"/>
            <p:cNvSpPr/>
            <p:nvPr/>
          </p:nvSpPr>
          <p:spPr>
            <a:xfrm>
              <a:off x="310895" y="1351787"/>
              <a:ext cx="11617960" cy="767080"/>
            </a:xfrm>
            <a:custGeom>
              <a:avLst/>
              <a:gdLst/>
              <a:ahLst/>
              <a:cxnLst/>
              <a:rect l="l" t="t" r="r" b="b"/>
              <a:pathLst>
                <a:path w="11617960" h="767080">
                  <a:moveTo>
                    <a:pt x="11489690" y="0"/>
                  </a:moveTo>
                  <a:lnTo>
                    <a:pt x="127761" y="0"/>
                  </a:lnTo>
                  <a:lnTo>
                    <a:pt x="78031" y="10033"/>
                  </a:lnTo>
                  <a:lnTo>
                    <a:pt x="37420" y="37401"/>
                  </a:lnTo>
                  <a:lnTo>
                    <a:pt x="10040" y="78009"/>
                  </a:lnTo>
                  <a:lnTo>
                    <a:pt x="0" y="127762"/>
                  </a:lnTo>
                  <a:lnTo>
                    <a:pt x="0" y="638810"/>
                  </a:lnTo>
                  <a:lnTo>
                    <a:pt x="10040" y="688562"/>
                  </a:lnTo>
                  <a:lnTo>
                    <a:pt x="37420" y="729170"/>
                  </a:lnTo>
                  <a:lnTo>
                    <a:pt x="78031" y="756538"/>
                  </a:lnTo>
                  <a:lnTo>
                    <a:pt x="127761" y="766572"/>
                  </a:lnTo>
                  <a:lnTo>
                    <a:pt x="11489690" y="766572"/>
                  </a:lnTo>
                  <a:lnTo>
                    <a:pt x="11539442" y="756538"/>
                  </a:lnTo>
                  <a:lnTo>
                    <a:pt x="11580050" y="729170"/>
                  </a:lnTo>
                  <a:lnTo>
                    <a:pt x="11607419" y="688562"/>
                  </a:lnTo>
                  <a:lnTo>
                    <a:pt x="11617452" y="638810"/>
                  </a:lnTo>
                  <a:lnTo>
                    <a:pt x="11617452" y="127762"/>
                  </a:lnTo>
                  <a:lnTo>
                    <a:pt x="11607418" y="78009"/>
                  </a:lnTo>
                  <a:lnTo>
                    <a:pt x="11580050" y="37401"/>
                  </a:lnTo>
                  <a:lnTo>
                    <a:pt x="11539442" y="10033"/>
                  </a:lnTo>
                  <a:lnTo>
                    <a:pt x="11489690" y="0"/>
                  </a:lnTo>
                  <a:close/>
                </a:path>
              </a:pathLst>
            </a:custGeom>
            <a:solidFill>
              <a:srgbClr val="5B9B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895" y="1351787"/>
              <a:ext cx="11617960" cy="767080"/>
            </a:xfrm>
            <a:custGeom>
              <a:avLst/>
              <a:gdLst/>
              <a:ahLst/>
              <a:cxnLst/>
              <a:rect l="l" t="t" r="r" b="b"/>
              <a:pathLst>
                <a:path w="11617960" h="767080">
                  <a:moveTo>
                    <a:pt x="0" y="127762"/>
                  </a:moveTo>
                  <a:lnTo>
                    <a:pt x="10040" y="78009"/>
                  </a:lnTo>
                  <a:lnTo>
                    <a:pt x="37420" y="37401"/>
                  </a:lnTo>
                  <a:lnTo>
                    <a:pt x="78031" y="10033"/>
                  </a:lnTo>
                  <a:lnTo>
                    <a:pt x="127761" y="0"/>
                  </a:lnTo>
                  <a:lnTo>
                    <a:pt x="11489690" y="0"/>
                  </a:lnTo>
                  <a:lnTo>
                    <a:pt x="11539442" y="10033"/>
                  </a:lnTo>
                  <a:lnTo>
                    <a:pt x="11580050" y="37401"/>
                  </a:lnTo>
                  <a:lnTo>
                    <a:pt x="11607418" y="78009"/>
                  </a:lnTo>
                  <a:lnTo>
                    <a:pt x="11617452" y="127762"/>
                  </a:lnTo>
                  <a:lnTo>
                    <a:pt x="11617452" y="638810"/>
                  </a:lnTo>
                  <a:lnTo>
                    <a:pt x="11607419" y="688562"/>
                  </a:lnTo>
                  <a:lnTo>
                    <a:pt x="11580050" y="729170"/>
                  </a:lnTo>
                  <a:lnTo>
                    <a:pt x="11539442" y="756538"/>
                  </a:lnTo>
                  <a:lnTo>
                    <a:pt x="11489690" y="766572"/>
                  </a:lnTo>
                  <a:lnTo>
                    <a:pt x="127761" y="766572"/>
                  </a:lnTo>
                  <a:lnTo>
                    <a:pt x="78031" y="756538"/>
                  </a:lnTo>
                  <a:lnTo>
                    <a:pt x="37420" y="729170"/>
                  </a:lnTo>
                  <a:lnTo>
                    <a:pt x="10040" y="688562"/>
                  </a:lnTo>
                  <a:lnTo>
                    <a:pt x="0" y="638810"/>
                  </a:lnTo>
                  <a:lnTo>
                    <a:pt x="0" y="12776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04800" y="3337559"/>
            <a:ext cx="11630025" cy="780415"/>
            <a:chOff x="304800" y="3337559"/>
            <a:chExt cx="11630025" cy="780415"/>
          </a:xfrm>
        </p:grpSpPr>
        <p:sp>
          <p:nvSpPr>
            <p:cNvPr id="8" name="object 8"/>
            <p:cNvSpPr/>
            <p:nvPr/>
          </p:nvSpPr>
          <p:spPr>
            <a:xfrm>
              <a:off x="310895" y="3343655"/>
              <a:ext cx="11617960" cy="768350"/>
            </a:xfrm>
            <a:custGeom>
              <a:avLst/>
              <a:gdLst/>
              <a:ahLst/>
              <a:cxnLst/>
              <a:rect l="l" t="t" r="r" b="b"/>
              <a:pathLst>
                <a:path w="11617960" h="768350">
                  <a:moveTo>
                    <a:pt x="11489436" y="0"/>
                  </a:moveTo>
                  <a:lnTo>
                    <a:pt x="128016" y="0"/>
                  </a:lnTo>
                  <a:lnTo>
                    <a:pt x="78186" y="10054"/>
                  </a:lnTo>
                  <a:lnTo>
                    <a:pt x="37495" y="37480"/>
                  </a:lnTo>
                  <a:lnTo>
                    <a:pt x="10060" y="78170"/>
                  </a:lnTo>
                  <a:lnTo>
                    <a:pt x="0" y="128016"/>
                  </a:lnTo>
                  <a:lnTo>
                    <a:pt x="0" y="640080"/>
                  </a:lnTo>
                  <a:lnTo>
                    <a:pt x="10060" y="689925"/>
                  </a:lnTo>
                  <a:lnTo>
                    <a:pt x="37495" y="730615"/>
                  </a:lnTo>
                  <a:lnTo>
                    <a:pt x="78186" y="758041"/>
                  </a:lnTo>
                  <a:lnTo>
                    <a:pt x="128016" y="768096"/>
                  </a:lnTo>
                  <a:lnTo>
                    <a:pt x="11489436" y="768096"/>
                  </a:lnTo>
                  <a:lnTo>
                    <a:pt x="11539281" y="758041"/>
                  </a:lnTo>
                  <a:lnTo>
                    <a:pt x="11579971" y="730615"/>
                  </a:lnTo>
                  <a:lnTo>
                    <a:pt x="11607397" y="689925"/>
                  </a:lnTo>
                  <a:lnTo>
                    <a:pt x="11617452" y="640080"/>
                  </a:lnTo>
                  <a:lnTo>
                    <a:pt x="11617452" y="128016"/>
                  </a:lnTo>
                  <a:lnTo>
                    <a:pt x="11607397" y="78170"/>
                  </a:lnTo>
                  <a:lnTo>
                    <a:pt x="11579971" y="37480"/>
                  </a:lnTo>
                  <a:lnTo>
                    <a:pt x="11539281" y="10054"/>
                  </a:lnTo>
                  <a:lnTo>
                    <a:pt x="11489436" y="0"/>
                  </a:lnTo>
                  <a:close/>
                </a:path>
              </a:pathLst>
            </a:custGeom>
            <a:solidFill>
              <a:srgbClr val="5B9BD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895" y="3343655"/>
              <a:ext cx="11617960" cy="768350"/>
            </a:xfrm>
            <a:custGeom>
              <a:avLst/>
              <a:gdLst/>
              <a:ahLst/>
              <a:cxnLst/>
              <a:rect l="l" t="t" r="r" b="b"/>
              <a:pathLst>
                <a:path w="11617960" h="768350">
                  <a:moveTo>
                    <a:pt x="0" y="128016"/>
                  </a:moveTo>
                  <a:lnTo>
                    <a:pt x="10060" y="78170"/>
                  </a:lnTo>
                  <a:lnTo>
                    <a:pt x="37495" y="37480"/>
                  </a:lnTo>
                  <a:lnTo>
                    <a:pt x="78186" y="10054"/>
                  </a:lnTo>
                  <a:lnTo>
                    <a:pt x="128016" y="0"/>
                  </a:lnTo>
                  <a:lnTo>
                    <a:pt x="11489436" y="0"/>
                  </a:lnTo>
                  <a:lnTo>
                    <a:pt x="11539281" y="10054"/>
                  </a:lnTo>
                  <a:lnTo>
                    <a:pt x="11579971" y="37480"/>
                  </a:lnTo>
                  <a:lnTo>
                    <a:pt x="11607397" y="78170"/>
                  </a:lnTo>
                  <a:lnTo>
                    <a:pt x="11617452" y="128016"/>
                  </a:lnTo>
                  <a:lnTo>
                    <a:pt x="11617452" y="640080"/>
                  </a:lnTo>
                  <a:lnTo>
                    <a:pt x="11607397" y="689925"/>
                  </a:lnTo>
                  <a:lnTo>
                    <a:pt x="11579971" y="730615"/>
                  </a:lnTo>
                  <a:lnTo>
                    <a:pt x="11539281" y="758041"/>
                  </a:lnTo>
                  <a:lnTo>
                    <a:pt x="11489436" y="768096"/>
                  </a:lnTo>
                  <a:lnTo>
                    <a:pt x="128016" y="768096"/>
                  </a:lnTo>
                  <a:lnTo>
                    <a:pt x="78186" y="758041"/>
                  </a:lnTo>
                  <a:lnTo>
                    <a:pt x="37495" y="730615"/>
                  </a:lnTo>
                  <a:lnTo>
                    <a:pt x="10060" y="689925"/>
                  </a:lnTo>
                  <a:lnTo>
                    <a:pt x="0" y="640080"/>
                  </a:lnTo>
                  <a:lnTo>
                    <a:pt x="0" y="1280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04800" y="5661659"/>
            <a:ext cx="11630025" cy="780415"/>
            <a:chOff x="304800" y="5661659"/>
            <a:chExt cx="11630025" cy="780415"/>
          </a:xfrm>
        </p:grpSpPr>
        <p:sp>
          <p:nvSpPr>
            <p:cNvPr id="11" name="object 11"/>
            <p:cNvSpPr/>
            <p:nvPr/>
          </p:nvSpPr>
          <p:spPr>
            <a:xfrm>
              <a:off x="310895" y="5667755"/>
              <a:ext cx="11617960" cy="768350"/>
            </a:xfrm>
            <a:custGeom>
              <a:avLst/>
              <a:gdLst/>
              <a:ahLst/>
              <a:cxnLst/>
              <a:rect l="l" t="t" r="r" b="b"/>
              <a:pathLst>
                <a:path w="11617960" h="768350">
                  <a:moveTo>
                    <a:pt x="11489436" y="0"/>
                  </a:moveTo>
                  <a:lnTo>
                    <a:pt x="128016" y="0"/>
                  </a:lnTo>
                  <a:lnTo>
                    <a:pt x="78186" y="10060"/>
                  </a:lnTo>
                  <a:lnTo>
                    <a:pt x="37495" y="37495"/>
                  </a:lnTo>
                  <a:lnTo>
                    <a:pt x="10060" y="78186"/>
                  </a:lnTo>
                  <a:lnTo>
                    <a:pt x="0" y="128016"/>
                  </a:lnTo>
                  <a:lnTo>
                    <a:pt x="0" y="640080"/>
                  </a:lnTo>
                  <a:lnTo>
                    <a:pt x="10060" y="689909"/>
                  </a:lnTo>
                  <a:lnTo>
                    <a:pt x="37495" y="730600"/>
                  </a:lnTo>
                  <a:lnTo>
                    <a:pt x="78186" y="758035"/>
                  </a:lnTo>
                  <a:lnTo>
                    <a:pt x="128016" y="768096"/>
                  </a:lnTo>
                  <a:lnTo>
                    <a:pt x="11489436" y="768096"/>
                  </a:lnTo>
                  <a:lnTo>
                    <a:pt x="11539281" y="758035"/>
                  </a:lnTo>
                  <a:lnTo>
                    <a:pt x="11579971" y="730600"/>
                  </a:lnTo>
                  <a:lnTo>
                    <a:pt x="11607397" y="689909"/>
                  </a:lnTo>
                  <a:lnTo>
                    <a:pt x="11617452" y="640080"/>
                  </a:lnTo>
                  <a:lnTo>
                    <a:pt x="11617452" y="128016"/>
                  </a:lnTo>
                  <a:lnTo>
                    <a:pt x="11607397" y="78186"/>
                  </a:lnTo>
                  <a:lnTo>
                    <a:pt x="11579971" y="37495"/>
                  </a:lnTo>
                  <a:lnTo>
                    <a:pt x="11539281" y="10060"/>
                  </a:lnTo>
                  <a:lnTo>
                    <a:pt x="11489436" y="0"/>
                  </a:lnTo>
                  <a:close/>
                </a:path>
              </a:pathLst>
            </a:custGeom>
            <a:solidFill>
              <a:srgbClr val="5B9BD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895" y="5667755"/>
              <a:ext cx="11617960" cy="768350"/>
            </a:xfrm>
            <a:custGeom>
              <a:avLst/>
              <a:gdLst/>
              <a:ahLst/>
              <a:cxnLst/>
              <a:rect l="l" t="t" r="r" b="b"/>
              <a:pathLst>
                <a:path w="11617960" h="768350">
                  <a:moveTo>
                    <a:pt x="0" y="128016"/>
                  </a:moveTo>
                  <a:lnTo>
                    <a:pt x="10060" y="78186"/>
                  </a:lnTo>
                  <a:lnTo>
                    <a:pt x="37495" y="37495"/>
                  </a:lnTo>
                  <a:lnTo>
                    <a:pt x="78186" y="10060"/>
                  </a:lnTo>
                  <a:lnTo>
                    <a:pt x="128016" y="0"/>
                  </a:lnTo>
                  <a:lnTo>
                    <a:pt x="11489436" y="0"/>
                  </a:lnTo>
                  <a:lnTo>
                    <a:pt x="11539281" y="10060"/>
                  </a:lnTo>
                  <a:lnTo>
                    <a:pt x="11579971" y="37495"/>
                  </a:lnTo>
                  <a:lnTo>
                    <a:pt x="11607397" y="78186"/>
                  </a:lnTo>
                  <a:lnTo>
                    <a:pt x="11617452" y="128016"/>
                  </a:lnTo>
                  <a:lnTo>
                    <a:pt x="11617452" y="640080"/>
                  </a:lnTo>
                  <a:lnTo>
                    <a:pt x="11607397" y="689909"/>
                  </a:lnTo>
                  <a:lnTo>
                    <a:pt x="11579971" y="730600"/>
                  </a:lnTo>
                  <a:lnTo>
                    <a:pt x="11539281" y="758035"/>
                  </a:lnTo>
                  <a:lnTo>
                    <a:pt x="11489436" y="768096"/>
                  </a:lnTo>
                  <a:lnTo>
                    <a:pt x="128016" y="768096"/>
                  </a:lnTo>
                  <a:lnTo>
                    <a:pt x="78186" y="758035"/>
                  </a:lnTo>
                  <a:lnTo>
                    <a:pt x="37495" y="730600"/>
                  </a:lnTo>
                  <a:lnTo>
                    <a:pt x="10060" y="689909"/>
                  </a:lnTo>
                  <a:lnTo>
                    <a:pt x="0" y="640080"/>
                  </a:lnTo>
                  <a:lnTo>
                    <a:pt x="0" y="1280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7606" y="1203491"/>
            <a:ext cx="10778490" cy="505841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419100" indent="-407034">
              <a:lnSpc>
                <a:spcPct val="100000"/>
              </a:lnSpc>
              <a:spcBef>
                <a:spcPts val="1885"/>
              </a:spcBef>
              <a:buAutoNum type="arabicPeriod"/>
              <a:tabLst>
                <a:tab pos="419734" algn="l"/>
              </a:tabLst>
            </a:pPr>
            <a:r>
              <a:rPr sz="3200" b="1" spc="-10" dirty="0">
                <a:latin typeface="Carlito"/>
                <a:cs typeface="Carlito"/>
              </a:rPr>
              <a:t>Dikubur </a:t>
            </a:r>
            <a:r>
              <a:rPr sz="3200" b="1" spc="-5" dirty="0">
                <a:latin typeface="Carlito"/>
                <a:cs typeface="Carlito"/>
              </a:rPr>
              <a:t>di </a:t>
            </a:r>
            <a:r>
              <a:rPr sz="3200" b="1" dirty="0">
                <a:latin typeface="Carlito"/>
                <a:cs typeface="Carlito"/>
              </a:rPr>
              <a:t>dalam Bak</a:t>
            </a:r>
            <a:r>
              <a:rPr sz="3200" b="1" spc="-25" dirty="0">
                <a:latin typeface="Carlito"/>
                <a:cs typeface="Carlito"/>
              </a:rPr>
              <a:t> </a:t>
            </a:r>
            <a:r>
              <a:rPr sz="3200" b="1" spc="-15" dirty="0">
                <a:latin typeface="Carlito"/>
                <a:cs typeface="Carlito"/>
              </a:rPr>
              <a:t>beton</a:t>
            </a:r>
            <a:endParaRPr sz="3200">
              <a:latin typeface="Carlito"/>
              <a:cs typeface="Carlito"/>
            </a:endParaRPr>
          </a:p>
          <a:p>
            <a:pPr marL="450215" lvl="1" indent="-229235">
              <a:lnSpc>
                <a:spcPct val="100000"/>
              </a:lnSpc>
              <a:spcBef>
                <a:spcPts val="1380"/>
              </a:spcBef>
              <a:buFont typeface="Aegean"/>
              <a:buChar char="•"/>
              <a:tabLst>
                <a:tab pos="450850" algn="l"/>
              </a:tabLst>
            </a:pPr>
            <a:r>
              <a:rPr sz="2500" i="1" spc="-15" dirty="0">
                <a:latin typeface="Carlito"/>
                <a:cs typeface="Carlito"/>
              </a:rPr>
              <a:t>Safety </a:t>
            </a:r>
            <a:r>
              <a:rPr sz="2500" i="1" spc="-20" dirty="0">
                <a:latin typeface="Carlito"/>
                <a:cs typeface="Carlito"/>
              </a:rPr>
              <a:t>box </a:t>
            </a:r>
            <a:r>
              <a:rPr sz="2500" spc="-10" dirty="0">
                <a:latin typeface="Carlito"/>
                <a:cs typeface="Carlito"/>
              </a:rPr>
              <a:t>beserta </a:t>
            </a:r>
            <a:r>
              <a:rPr sz="2500" spc="-5" dirty="0">
                <a:latin typeface="Carlito"/>
                <a:cs typeface="Carlito"/>
              </a:rPr>
              <a:t>jarum </a:t>
            </a:r>
            <a:r>
              <a:rPr sz="2500" spc="-15" dirty="0">
                <a:latin typeface="Carlito"/>
                <a:cs typeface="Carlito"/>
              </a:rPr>
              <a:t>bekas dimasukkan </a:t>
            </a:r>
            <a:r>
              <a:rPr sz="2500" spc="-45" dirty="0">
                <a:latin typeface="Carlito"/>
                <a:cs typeface="Carlito"/>
              </a:rPr>
              <a:t>ke </a:t>
            </a:r>
            <a:r>
              <a:rPr sz="2500" spc="-5" dirty="0">
                <a:latin typeface="Carlito"/>
                <a:cs typeface="Carlito"/>
              </a:rPr>
              <a:t>dalam </a:t>
            </a:r>
            <a:r>
              <a:rPr sz="2500" spc="-10" dirty="0">
                <a:latin typeface="Carlito"/>
                <a:cs typeface="Carlito"/>
              </a:rPr>
              <a:t>bak</a:t>
            </a:r>
            <a:r>
              <a:rPr sz="2500" spc="160" dirty="0">
                <a:latin typeface="Carlito"/>
                <a:cs typeface="Carlito"/>
              </a:rPr>
              <a:t> </a:t>
            </a:r>
            <a:r>
              <a:rPr sz="2500" spc="-15" dirty="0">
                <a:latin typeface="Carlito"/>
                <a:cs typeface="Carlito"/>
              </a:rPr>
              <a:t>beton.</a:t>
            </a:r>
            <a:endParaRPr sz="2500">
              <a:latin typeface="Carlito"/>
              <a:cs typeface="Carlito"/>
            </a:endParaRPr>
          </a:p>
          <a:p>
            <a:pPr marL="450215" marR="5080" lvl="1" indent="-228600">
              <a:lnSpc>
                <a:spcPts val="2750"/>
              </a:lnSpc>
              <a:spcBef>
                <a:spcPts val="660"/>
              </a:spcBef>
              <a:buFont typeface="Aegean"/>
              <a:buChar char="•"/>
              <a:tabLst>
                <a:tab pos="450850" algn="l"/>
              </a:tabLst>
            </a:pPr>
            <a:r>
              <a:rPr sz="2500" spc="-5" dirty="0">
                <a:latin typeface="Carlito"/>
                <a:cs typeface="Carlito"/>
              </a:rPr>
              <a:t>Model </a:t>
            </a:r>
            <a:r>
              <a:rPr sz="2500" spc="-10" dirty="0">
                <a:latin typeface="Carlito"/>
                <a:cs typeface="Carlito"/>
              </a:rPr>
              <a:t>bak </a:t>
            </a:r>
            <a:r>
              <a:rPr sz="2500" spc="-15" dirty="0">
                <a:latin typeface="Carlito"/>
                <a:cs typeface="Carlito"/>
              </a:rPr>
              <a:t>beton dengan </a:t>
            </a:r>
            <a:r>
              <a:rPr sz="2500" spc="-20" dirty="0">
                <a:latin typeface="Carlito"/>
                <a:cs typeface="Carlito"/>
              </a:rPr>
              <a:t>ukuran </a:t>
            </a:r>
            <a:r>
              <a:rPr sz="2500" spc="-5" dirty="0">
                <a:latin typeface="Carlito"/>
                <a:cs typeface="Carlito"/>
              </a:rPr>
              <a:t>lebar 2 x 2 </a:t>
            </a:r>
            <a:r>
              <a:rPr sz="2500" spc="-10" dirty="0">
                <a:latin typeface="Carlito"/>
                <a:cs typeface="Carlito"/>
              </a:rPr>
              <a:t>meter </a:t>
            </a:r>
            <a:r>
              <a:rPr sz="2500" spc="-5" dirty="0">
                <a:latin typeface="Carlito"/>
                <a:cs typeface="Carlito"/>
              </a:rPr>
              <a:t>minimal </a:t>
            </a:r>
            <a:r>
              <a:rPr sz="2500" spc="-15" dirty="0">
                <a:latin typeface="Carlito"/>
                <a:cs typeface="Carlito"/>
              </a:rPr>
              <a:t>kedalaman </a:t>
            </a:r>
            <a:r>
              <a:rPr sz="2500" spc="-5" dirty="0">
                <a:latin typeface="Carlito"/>
                <a:cs typeface="Carlito"/>
              </a:rPr>
              <a:t>mulai 1,5  </a:t>
            </a:r>
            <a:r>
              <a:rPr sz="2500" spc="-45" dirty="0">
                <a:latin typeface="Carlito"/>
                <a:cs typeface="Carlito"/>
              </a:rPr>
              <a:t>meter, </a:t>
            </a:r>
            <a:r>
              <a:rPr sz="2500" spc="-5" dirty="0">
                <a:latin typeface="Carlito"/>
                <a:cs typeface="Carlito"/>
              </a:rPr>
              <a:t>bak </a:t>
            </a:r>
            <a:r>
              <a:rPr sz="2500" spc="-10" dirty="0">
                <a:latin typeface="Carlito"/>
                <a:cs typeface="Carlito"/>
              </a:rPr>
              <a:t>beton </a:t>
            </a:r>
            <a:r>
              <a:rPr sz="2500" spc="-5" dirty="0">
                <a:latin typeface="Carlito"/>
                <a:cs typeface="Carlito"/>
              </a:rPr>
              <a:t>ini harus </a:t>
            </a:r>
            <a:r>
              <a:rPr sz="2500" spc="-15" dirty="0">
                <a:latin typeface="Carlito"/>
                <a:cs typeface="Carlito"/>
              </a:rPr>
              <a:t>mempunyai </a:t>
            </a:r>
            <a:r>
              <a:rPr sz="2500" spc="-10" dirty="0">
                <a:latin typeface="Carlito"/>
                <a:cs typeface="Carlito"/>
              </a:rPr>
              <a:t>penutup </a:t>
            </a:r>
            <a:r>
              <a:rPr sz="2500" spc="-20" dirty="0">
                <a:latin typeface="Carlito"/>
                <a:cs typeface="Carlito"/>
              </a:rPr>
              <a:t>kuat </a:t>
            </a:r>
            <a:r>
              <a:rPr sz="2500" spc="-5" dirty="0">
                <a:latin typeface="Carlito"/>
                <a:cs typeface="Carlito"/>
              </a:rPr>
              <a:t>dan</a:t>
            </a:r>
            <a:r>
              <a:rPr sz="2500" spc="120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aman</a:t>
            </a:r>
            <a:endParaRPr sz="2500">
              <a:latin typeface="Carlito"/>
              <a:cs typeface="Carlito"/>
            </a:endParaRPr>
          </a:p>
          <a:p>
            <a:pPr marL="419100" indent="-407034">
              <a:lnSpc>
                <a:spcPct val="100000"/>
              </a:lnSpc>
              <a:spcBef>
                <a:spcPts val="1315"/>
              </a:spcBef>
              <a:buAutoNum type="arabicPeriod"/>
              <a:tabLst>
                <a:tab pos="419734" algn="l"/>
              </a:tabLst>
            </a:pPr>
            <a:r>
              <a:rPr sz="3200" b="1" spc="-10" dirty="0">
                <a:latin typeface="Carlito"/>
                <a:cs typeface="Carlito"/>
              </a:rPr>
              <a:t>Dibakar dengan</a:t>
            </a:r>
            <a:r>
              <a:rPr sz="3200" b="1" spc="-15" dirty="0">
                <a:latin typeface="Carlito"/>
                <a:cs typeface="Carlito"/>
              </a:rPr>
              <a:t> </a:t>
            </a:r>
            <a:r>
              <a:rPr sz="3200" b="1" i="1" spc="-5" dirty="0">
                <a:latin typeface="Carlito"/>
                <a:cs typeface="Carlito"/>
              </a:rPr>
              <a:t>Incinerator</a:t>
            </a:r>
            <a:endParaRPr sz="3200">
              <a:latin typeface="Carlito"/>
              <a:cs typeface="Carlito"/>
            </a:endParaRPr>
          </a:p>
          <a:p>
            <a:pPr marL="450215" lvl="1" indent="-229235">
              <a:lnSpc>
                <a:spcPct val="100000"/>
              </a:lnSpc>
              <a:spcBef>
                <a:spcPts val="1385"/>
              </a:spcBef>
              <a:buFont typeface="Aegean"/>
              <a:buChar char="•"/>
              <a:tabLst>
                <a:tab pos="450850" algn="l"/>
              </a:tabLst>
            </a:pPr>
            <a:r>
              <a:rPr sz="2500" spc="-15" dirty="0">
                <a:latin typeface="Carlito"/>
                <a:cs typeface="Carlito"/>
              </a:rPr>
              <a:t>Safety </a:t>
            </a:r>
            <a:r>
              <a:rPr sz="2500" spc="-25" dirty="0">
                <a:latin typeface="Carlito"/>
                <a:cs typeface="Carlito"/>
              </a:rPr>
              <a:t>box </a:t>
            </a:r>
            <a:r>
              <a:rPr sz="2500" spc="-10" dirty="0">
                <a:latin typeface="Carlito"/>
                <a:cs typeface="Carlito"/>
              </a:rPr>
              <a:t>beserta </a:t>
            </a:r>
            <a:r>
              <a:rPr sz="2500" spc="-5" dirty="0">
                <a:latin typeface="Carlito"/>
                <a:cs typeface="Carlito"/>
              </a:rPr>
              <a:t>jarum </a:t>
            </a:r>
            <a:r>
              <a:rPr sz="2500" spc="-15" dirty="0">
                <a:latin typeface="Carlito"/>
                <a:cs typeface="Carlito"/>
              </a:rPr>
              <a:t>bekas dimasukkan </a:t>
            </a:r>
            <a:r>
              <a:rPr sz="2500" spc="-45" dirty="0">
                <a:latin typeface="Carlito"/>
                <a:cs typeface="Carlito"/>
              </a:rPr>
              <a:t>ke </a:t>
            </a:r>
            <a:r>
              <a:rPr sz="2500" spc="-5" dirty="0">
                <a:latin typeface="Carlito"/>
                <a:cs typeface="Carlito"/>
              </a:rPr>
              <a:t>dalam</a:t>
            </a:r>
            <a:r>
              <a:rPr sz="2500" spc="180" dirty="0">
                <a:latin typeface="Carlito"/>
                <a:cs typeface="Carlito"/>
              </a:rPr>
              <a:t> </a:t>
            </a:r>
            <a:r>
              <a:rPr sz="2500" i="1" spc="-5" dirty="0">
                <a:latin typeface="Carlito"/>
                <a:cs typeface="Carlito"/>
              </a:rPr>
              <a:t>incinerator</a:t>
            </a:r>
            <a:r>
              <a:rPr sz="2500" spc="-5" dirty="0">
                <a:latin typeface="Carlito"/>
                <a:cs typeface="Carlito"/>
              </a:rPr>
              <a:t>.</a:t>
            </a:r>
            <a:endParaRPr sz="2500">
              <a:latin typeface="Carlito"/>
              <a:cs typeface="Carlito"/>
            </a:endParaRPr>
          </a:p>
          <a:p>
            <a:pPr marL="450215" marR="49530" lvl="1" indent="-228600">
              <a:lnSpc>
                <a:spcPct val="91600"/>
              </a:lnSpc>
              <a:spcBef>
                <a:spcPts val="610"/>
              </a:spcBef>
              <a:buFont typeface="Aegean"/>
              <a:buChar char="•"/>
              <a:tabLst>
                <a:tab pos="450850" algn="l"/>
              </a:tabLst>
            </a:pPr>
            <a:r>
              <a:rPr sz="2500" spc="-5" dirty="0">
                <a:latin typeface="Carlito"/>
                <a:cs typeface="Carlito"/>
              </a:rPr>
              <a:t>Model </a:t>
            </a:r>
            <a:r>
              <a:rPr sz="2500" spc="-15" dirty="0">
                <a:latin typeface="Carlito"/>
                <a:cs typeface="Carlito"/>
              </a:rPr>
              <a:t>pembakaran dengan </a:t>
            </a:r>
            <a:r>
              <a:rPr sz="2500" spc="-5" dirty="0">
                <a:latin typeface="Carlito"/>
                <a:cs typeface="Carlito"/>
              </a:rPr>
              <a:t>menggunakan </a:t>
            </a:r>
            <a:r>
              <a:rPr sz="2500" i="1" spc="-10" dirty="0">
                <a:latin typeface="Carlito"/>
                <a:cs typeface="Carlito"/>
              </a:rPr>
              <a:t>Incinerator </a:t>
            </a:r>
            <a:r>
              <a:rPr sz="2500" i="1" spc="-5" dirty="0">
                <a:latin typeface="Carlito"/>
                <a:cs typeface="Carlito"/>
              </a:rPr>
              <a:t>double </a:t>
            </a:r>
            <a:r>
              <a:rPr sz="2500" i="1" spc="-10" dirty="0">
                <a:latin typeface="Carlito"/>
                <a:cs typeface="Carlito"/>
              </a:rPr>
              <a:t>Chamber </a:t>
            </a:r>
            <a:r>
              <a:rPr sz="2500" spc="-15" dirty="0">
                <a:latin typeface="Carlito"/>
                <a:cs typeface="Carlito"/>
              </a:rPr>
              <a:t>dengan  </a:t>
            </a:r>
            <a:r>
              <a:rPr sz="2500" spc="-5" dirty="0">
                <a:latin typeface="Carlito"/>
                <a:cs typeface="Carlito"/>
              </a:rPr>
              <a:t>tujuan </a:t>
            </a:r>
            <a:r>
              <a:rPr sz="2500" spc="-10" dirty="0">
                <a:latin typeface="Carlito"/>
                <a:cs typeface="Carlito"/>
              </a:rPr>
              <a:t>untuk </a:t>
            </a:r>
            <a:r>
              <a:rPr sz="2500" spc="-5" dirty="0">
                <a:latin typeface="Carlito"/>
                <a:cs typeface="Carlito"/>
              </a:rPr>
              <a:t>menghindari asap </a:t>
            </a:r>
            <a:r>
              <a:rPr sz="2500" spc="-15" dirty="0">
                <a:latin typeface="Carlito"/>
                <a:cs typeface="Carlito"/>
              </a:rPr>
              <a:t>yang keluar </a:t>
            </a:r>
            <a:r>
              <a:rPr sz="2500" spc="-5" dirty="0">
                <a:latin typeface="Carlito"/>
                <a:cs typeface="Carlito"/>
              </a:rPr>
              <a:t>dari </a:t>
            </a:r>
            <a:r>
              <a:rPr sz="2500" spc="-15" dirty="0">
                <a:latin typeface="Carlito"/>
                <a:cs typeface="Carlito"/>
              </a:rPr>
              <a:t>proses pembakaran </a:t>
            </a:r>
            <a:r>
              <a:rPr sz="2500" spc="-30" dirty="0">
                <a:latin typeface="Carlito"/>
                <a:cs typeface="Carlito"/>
              </a:rPr>
              <a:t>insinerator.  </a:t>
            </a:r>
            <a:r>
              <a:rPr sz="2500" spc="-10" dirty="0">
                <a:latin typeface="Carlito"/>
                <a:cs typeface="Carlito"/>
              </a:rPr>
              <a:t>Incenerator </a:t>
            </a:r>
            <a:r>
              <a:rPr sz="2500" spc="-15" dirty="0">
                <a:latin typeface="Carlito"/>
                <a:cs typeface="Carlito"/>
              </a:rPr>
              <a:t>yang digunakan </a:t>
            </a:r>
            <a:r>
              <a:rPr sz="2500" spc="-10" dirty="0">
                <a:latin typeface="Carlito"/>
                <a:cs typeface="Carlito"/>
              </a:rPr>
              <a:t>harus </a:t>
            </a:r>
            <a:r>
              <a:rPr sz="2500" spc="-5" dirty="0">
                <a:latin typeface="Carlito"/>
                <a:cs typeface="Carlito"/>
              </a:rPr>
              <a:t>memiliki izin dari</a:t>
            </a:r>
            <a:r>
              <a:rPr sz="2500" spc="75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KLH.</a:t>
            </a:r>
            <a:endParaRPr sz="2500">
              <a:latin typeface="Carlito"/>
              <a:cs typeface="Carlito"/>
            </a:endParaRPr>
          </a:p>
          <a:p>
            <a:pPr marL="419734" indent="-407670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420370" algn="l"/>
              </a:tabLst>
            </a:pPr>
            <a:r>
              <a:rPr sz="3200" b="1" spc="-15" dirty="0">
                <a:latin typeface="Carlito"/>
                <a:cs typeface="Carlito"/>
              </a:rPr>
              <a:t>Melakukan </a:t>
            </a:r>
            <a:r>
              <a:rPr sz="3200" b="1" spc="-5" dirty="0">
                <a:latin typeface="Carlito"/>
                <a:cs typeface="Carlito"/>
              </a:rPr>
              <a:t>perjanjian </a:t>
            </a:r>
            <a:r>
              <a:rPr sz="3200" b="1" spc="-15" dirty="0">
                <a:latin typeface="Carlito"/>
                <a:cs typeface="Carlito"/>
              </a:rPr>
              <a:t>kerjasama </a:t>
            </a:r>
            <a:r>
              <a:rPr sz="3200" b="1" dirty="0">
                <a:latin typeface="Carlito"/>
                <a:cs typeface="Carlito"/>
              </a:rPr>
              <a:t>(MoU) </a:t>
            </a:r>
            <a:r>
              <a:rPr sz="3200" b="1" spc="-10" dirty="0">
                <a:latin typeface="Carlito"/>
                <a:cs typeface="Carlito"/>
              </a:rPr>
              <a:t>dengan </a:t>
            </a:r>
            <a:r>
              <a:rPr sz="3200" b="1" spc="-5" dirty="0">
                <a:latin typeface="Carlito"/>
                <a:cs typeface="Carlito"/>
              </a:rPr>
              <a:t>pihak</a:t>
            </a:r>
            <a:r>
              <a:rPr sz="3200" b="1" spc="5" dirty="0">
                <a:latin typeface="Carlito"/>
                <a:cs typeface="Carlito"/>
              </a:rPr>
              <a:t> </a:t>
            </a:r>
            <a:r>
              <a:rPr sz="3200" b="1" spc="-25" dirty="0">
                <a:latin typeface="Carlito"/>
                <a:cs typeface="Carlito"/>
              </a:rPr>
              <a:t>ke-3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8300" y="92964"/>
            <a:ext cx="9675114" cy="1082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3039" y="251586"/>
            <a:ext cx="9025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Pengelolaan </a:t>
            </a:r>
            <a:r>
              <a:rPr dirty="0"/>
              <a:t>Limbah </a:t>
            </a:r>
            <a:r>
              <a:rPr spc="-5" dirty="0"/>
              <a:t>Medis </a:t>
            </a:r>
            <a:r>
              <a:rPr spc="-15" dirty="0"/>
              <a:t>Infeksius </a:t>
            </a:r>
            <a:r>
              <a:rPr dirty="0"/>
              <a:t>Non </a:t>
            </a:r>
            <a:r>
              <a:rPr spc="-55" dirty="0"/>
              <a:t>Tajam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84047" y="1301496"/>
            <a:ext cx="11424285" cy="5248910"/>
            <a:chOff x="384047" y="1301496"/>
            <a:chExt cx="11424285" cy="5248910"/>
          </a:xfrm>
        </p:grpSpPr>
        <p:sp>
          <p:nvSpPr>
            <p:cNvPr id="5" name="object 5"/>
            <p:cNvSpPr/>
            <p:nvPr/>
          </p:nvSpPr>
          <p:spPr>
            <a:xfrm>
              <a:off x="1264920" y="1301495"/>
              <a:ext cx="10515600" cy="3499485"/>
            </a:xfrm>
            <a:custGeom>
              <a:avLst/>
              <a:gdLst/>
              <a:ahLst/>
              <a:cxnLst/>
              <a:rect l="l" t="t" r="r" b="b"/>
              <a:pathLst>
                <a:path w="10515600" h="3499485">
                  <a:moveTo>
                    <a:pt x="10515600" y="2204974"/>
                  </a:moveTo>
                  <a:lnTo>
                    <a:pt x="10511422" y="2158441"/>
                  </a:lnTo>
                  <a:lnTo>
                    <a:pt x="10499407" y="2114639"/>
                  </a:lnTo>
                  <a:lnTo>
                    <a:pt x="10480269" y="2074316"/>
                  </a:lnTo>
                  <a:lnTo>
                    <a:pt x="10454742" y="2038197"/>
                  </a:lnTo>
                  <a:lnTo>
                    <a:pt x="10423550" y="2007006"/>
                  </a:lnTo>
                  <a:lnTo>
                    <a:pt x="10387432" y="1981479"/>
                  </a:lnTo>
                  <a:lnTo>
                    <a:pt x="10347109" y="1962340"/>
                  </a:lnTo>
                  <a:lnTo>
                    <a:pt x="10303307" y="1950326"/>
                  </a:lnTo>
                  <a:lnTo>
                    <a:pt x="10256774" y="1946148"/>
                  </a:lnTo>
                  <a:lnTo>
                    <a:pt x="258826" y="1946148"/>
                  </a:lnTo>
                  <a:lnTo>
                    <a:pt x="212280" y="1950326"/>
                  </a:lnTo>
                  <a:lnTo>
                    <a:pt x="168478" y="1962340"/>
                  </a:lnTo>
                  <a:lnTo>
                    <a:pt x="128155" y="1981479"/>
                  </a:lnTo>
                  <a:lnTo>
                    <a:pt x="92036" y="2007006"/>
                  </a:lnTo>
                  <a:lnTo>
                    <a:pt x="60845" y="2038197"/>
                  </a:lnTo>
                  <a:lnTo>
                    <a:pt x="35318" y="2074316"/>
                  </a:lnTo>
                  <a:lnTo>
                    <a:pt x="16179" y="2114639"/>
                  </a:lnTo>
                  <a:lnTo>
                    <a:pt x="4165" y="2158441"/>
                  </a:lnTo>
                  <a:lnTo>
                    <a:pt x="0" y="2204974"/>
                  </a:lnTo>
                  <a:lnTo>
                    <a:pt x="0" y="3240278"/>
                  </a:lnTo>
                  <a:lnTo>
                    <a:pt x="4165" y="3286823"/>
                  </a:lnTo>
                  <a:lnTo>
                    <a:pt x="16179" y="3330625"/>
                  </a:lnTo>
                  <a:lnTo>
                    <a:pt x="35318" y="3370948"/>
                  </a:lnTo>
                  <a:lnTo>
                    <a:pt x="60845" y="3407067"/>
                  </a:lnTo>
                  <a:lnTo>
                    <a:pt x="92036" y="3438258"/>
                  </a:lnTo>
                  <a:lnTo>
                    <a:pt x="128155" y="3463785"/>
                  </a:lnTo>
                  <a:lnTo>
                    <a:pt x="168478" y="3482924"/>
                  </a:lnTo>
                  <a:lnTo>
                    <a:pt x="212280" y="3494938"/>
                  </a:lnTo>
                  <a:lnTo>
                    <a:pt x="258826" y="3499104"/>
                  </a:lnTo>
                  <a:lnTo>
                    <a:pt x="10256774" y="3499104"/>
                  </a:lnTo>
                  <a:lnTo>
                    <a:pt x="10303307" y="3494938"/>
                  </a:lnTo>
                  <a:lnTo>
                    <a:pt x="10347109" y="3482924"/>
                  </a:lnTo>
                  <a:lnTo>
                    <a:pt x="10387432" y="3463785"/>
                  </a:lnTo>
                  <a:lnTo>
                    <a:pt x="10423550" y="3438258"/>
                  </a:lnTo>
                  <a:lnTo>
                    <a:pt x="10454742" y="3407067"/>
                  </a:lnTo>
                  <a:lnTo>
                    <a:pt x="10480269" y="3370948"/>
                  </a:lnTo>
                  <a:lnTo>
                    <a:pt x="10499407" y="3330625"/>
                  </a:lnTo>
                  <a:lnTo>
                    <a:pt x="10511422" y="3286823"/>
                  </a:lnTo>
                  <a:lnTo>
                    <a:pt x="10515600" y="3240278"/>
                  </a:lnTo>
                  <a:lnTo>
                    <a:pt x="10515600" y="2204974"/>
                  </a:lnTo>
                  <a:close/>
                </a:path>
                <a:path w="10515600" h="3499485">
                  <a:moveTo>
                    <a:pt x="10515600" y="272796"/>
                  </a:moveTo>
                  <a:lnTo>
                    <a:pt x="10511193" y="223774"/>
                  </a:lnTo>
                  <a:lnTo>
                    <a:pt x="10498518" y="177634"/>
                  </a:lnTo>
                  <a:lnTo>
                    <a:pt x="10478338" y="135128"/>
                  </a:lnTo>
                  <a:lnTo>
                    <a:pt x="10451427" y="97053"/>
                  </a:lnTo>
                  <a:lnTo>
                    <a:pt x="10418547" y="64173"/>
                  </a:lnTo>
                  <a:lnTo>
                    <a:pt x="10380459" y="37261"/>
                  </a:lnTo>
                  <a:lnTo>
                    <a:pt x="10337965" y="17081"/>
                  </a:lnTo>
                  <a:lnTo>
                    <a:pt x="10291826" y="4406"/>
                  </a:lnTo>
                  <a:lnTo>
                    <a:pt x="10242804" y="0"/>
                  </a:lnTo>
                  <a:lnTo>
                    <a:pt x="1094232" y="0"/>
                  </a:lnTo>
                  <a:lnTo>
                    <a:pt x="1045197" y="4406"/>
                  </a:lnTo>
                  <a:lnTo>
                    <a:pt x="999058" y="17081"/>
                  </a:lnTo>
                  <a:lnTo>
                    <a:pt x="956564" y="37261"/>
                  </a:lnTo>
                  <a:lnTo>
                    <a:pt x="918476" y="64173"/>
                  </a:lnTo>
                  <a:lnTo>
                    <a:pt x="885596" y="97053"/>
                  </a:lnTo>
                  <a:lnTo>
                    <a:pt x="858685" y="135128"/>
                  </a:lnTo>
                  <a:lnTo>
                    <a:pt x="838504" y="177634"/>
                  </a:lnTo>
                  <a:lnTo>
                    <a:pt x="825830" y="223774"/>
                  </a:lnTo>
                  <a:lnTo>
                    <a:pt x="821436" y="272796"/>
                  </a:lnTo>
                  <a:lnTo>
                    <a:pt x="821436" y="1363980"/>
                  </a:lnTo>
                  <a:lnTo>
                    <a:pt x="825830" y="1413014"/>
                  </a:lnTo>
                  <a:lnTo>
                    <a:pt x="838504" y="1459153"/>
                  </a:lnTo>
                  <a:lnTo>
                    <a:pt x="858685" y="1501660"/>
                  </a:lnTo>
                  <a:lnTo>
                    <a:pt x="885596" y="1539735"/>
                  </a:lnTo>
                  <a:lnTo>
                    <a:pt x="918476" y="1572615"/>
                  </a:lnTo>
                  <a:lnTo>
                    <a:pt x="956564" y="1599526"/>
                  </a:lnTo>
                  <a:lnTo>
                    <a:pt x="999058" y="1619707"/>
                  </a:lnTo>
                  <a:lnTo>
                    <a:pt x="1045197" y="1632381"/>
                  </a:lnTo>
                  <a:lnTo>
                    <a:pt x="1094232" y="1636776"/>
                  </a:lnTo>
                  <a:lnTo>
                    <a:pt x="10242804" y="1636776"/>
                  </a:lnTo>
                  <a:lnTo>
                    <a:pt x="10291826" y="1632381"/>
                  </a:lnTo>
                  <a:lnTo>
                    <a:pt x="10337965" y="1619707"/>
                  </a:lnTo>
                  <a:lnTo>
                    <a:pt x="10380459" y="1599526"/>
                  </a:lnTo>
                  <a:lnTo>
                    <a:pt x="10418547" y="1572615"/>
                  </a:lnTo>
                  <a:lnTo>
                    <a:pt x="10451427" y="1539735"/>
                  </a:lnTo>
                  <a:lnTo>
                    <a:pt x="10478338" y="1501648"/>
                  </a:lnTo>
                  <a:lnTo>
                    <a:pt x="10498518" y="1459153"/>
                  </a:lnTo>
                  <a:lnTo>
                    <a:pt x="10511193" y="1413014"/>
                  </a:lnTo>
                  <a:lnTo>
                    <a:pt x="10515600" y="1363980"/>
                  </a:lnTo>
                  <a:lnTo>
                    <a:pt x="10515600" y="272796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01071" y="2686812"/>
              <a:ext cx="1013460" cy="784860"/>
            </a:xfrm>
            <a:custGeom>
              <a:avLst/>
              <a:gdLst/>
              <a:ahLst/>
              <a:cxnLst/>
              <a:rect l="l" t="t" r="r" b="b"/>
              <a:pathLst>
                <a:path w="1013459" h="784860">
                  <a:moveTo>
                    <a:pt x="760095" y="0"/>
                  </a:moveTo>
                  <a:lnTo>
                    <a:pt x="253364" y="0"/>
                  </a:lnTo>
                  <a:lnTo>
                    <a:pt x="253364" y="392429"/>
                  </a:lnTo>
                  <a:lnTo>
                    <a:pt x="0" y="392429"/>
                  </a:lnTo>
                  <a:lnTo>
                    <a:pt x="506729" y="784860"/>
                  </a:lnTo>
                  <a:lnTo>
                    <a:pt x="1013459" y="392429"/>
                  </a:lnTo>
                  <a:lnTo>
                    <a:pt x="760095" y="392429"/>
                  </a:lnTo>
                  <a:lnTo>
                    <a:pt x="760095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047" y="5109972"/>
              <a:ext cx="11424285" cy="1440180"/>
            </a:xfrm>
            <a:custGeom>
              <a:avLst/>
              <a:gdLst/>
              <a:ahLst/>
              <a:cxnLst/>
              <a:rect l="l" t="t" r="r" b="b"/>
              <a:pathLst>
                <a:path w="11424285" h="1440179">
                  <a:moveTo>
                    <a:pt x="11183874" y="0"/>
                  </a:moveTo>
                  <a:lnTo>
                    <a:pt x="240030" y="0"/>
                  </a:lnTo>
                  <a:lnTo>
                    <a:pt x="191656" y="4875"/>
                  </a:lnTo>
                  <a:lnTo>
                    <a:pt x="146600" y="18859"/>
                  </a:lnTo>
                  <a:lnTo>
                    <a:pt x="105827" y="40987"/>
                  </a:lnTo>
                  <a:lnTo>
                    <a:pt x="70304" y="70294"/>
                  </a:lnTo>
                  <a:lnTo>
                    <a:pt x="40993" y="105816"/>
                  </a:lnTo>
                  <a:lnTo>
                    <a:pt x="18863" y="146589"/>
                  </a:lnTo>
                  <a:lnTo>
                    <a:pt x="4876" y="191648"/>
                  </a:lnTo>
                  <a:lnTo>
                    <a:pt x="0" y="240029"/>
                  </a:lnTo>
                  <a:lnTo>
                    <a:pt x="0" y="1200137"/>
                  </a:lnTo>
                  <a:lnTo>
                    <a:pt x="4876" y="1248515"/>
                  </a:lnTo>
                  <a:lnTo>
                    <a:pt x="18863" y="1293574"/>
                  </a:lnTo>
                  <a:lnTo>
                    <a:pt x="40993" y="1334348"/>
                  </a:lnTo>
                  <a:lnTo>
                    <a:pt x="70304" y="1369874"/>
                  </a:lnTo>
                  <a:lnTo>
                    <a:pt x="105827" y="1399185"/>
                  </a:lnTo>
                  <a:lnTo>
                    <a:pt x="146600" y="1421316"/>
                  </a:lnTo>
                  <a:lnTo>
                    <a:pt x="191656" y="1435303"/>
                  </a:lnTo>
                  <a:lnTo>
                    <a:pt x="240030" y="1440180"/>
                  </a:lnTo>
                  <a:lnTo>
                    <a:pt x="11183874" y="1440180"/>
                  </a:lnTo>
                  <a:lnTo>
                    <a:pt x="11232255" y="1435303"/>
                  </a:lnTo>
                  <a:lnTo>
                    <a:pt x="11277314" y="1421316"/>
                  </a:lnTo>
                  <a:lnTo>
                    <a:pt x="11318087" y="1399185"/>
                  </a:lnTo>
                  <a:lnTo>
                    <a:pt x="11353609" y="1369874"/>
                  </a:lnTo>
                  <a:lnTo>
                    <a:pt x="11382916" y="1334348"/>
                  </a:lnTo>
                  <a:lnTo>
                    <a:pt x="11405044" y="1293574"/>
                  </a:lnTo>
                  <a:lnTo>
                    <a:pt x="11419028" y="1248515"/>
                  </a:lnTo>
                  <a:lnTo>
                    <a:pt x="11423904" y="1200137"/>
                  </a:lnTo>
                  <a:lnTo>
                    <a:pt x="11423904" y="240029"/>
                  </a:lnTo>
                  <a:lnTo>
                    <a:pt x="11419028" y="191648"/>
                  </a:lnTo>
                  <a:lnTo>
                    <a:pt x="11405044" y="146589"/>
                  </a:lnTo>
                  <a:lnTo>
                    <a:pt x="11382916" y="105816"/>
                  </a:lnTo>
                  <a:lnTo>
                    <a:pt x="11353609" y="70294"/>
                  </a:lnTo>
                  <a:lnTo>
                    <a:pt x="11318087" y="40987"/>
                  </a:lnTo>
                  <a:lnTo>
                    <a:pt x="11277314" y="18859"/>
                  </a:lnTo>
                  <a:lnTo>
                    <a:pt x="11232255" y="4875"/>
                  </a:lnTo>
                  <a:lnTo>
                    <a:pt x="1118387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196" y="1420494"/>
            <a:ext cx="11123930" cy="497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4025" marR="3937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rlito"/>
                <a:cs typeface="Carlito"/>
              </a:rPr>
              <a:t>Limbah </a:t>
            </a:r>
            <a:r>
              <a:rPr sz="2200" spc="-5" dirty="0">
                <a:latin typeface="Carlito"/>
                <a:cs typeface="Carlito"/>
              </a:rPr>
              <a:t>sisa </a:t>
            </a:r>
            <a:r>
              <a:rPr sz="2200" spc="-15" dirty="0">
                <a:latin typeface="Carlito"/>
                <a:cs typeface="Carlito"/>
              </a:rPr>
              <a:t>vaksin dikeluarkan </a:t>
            </a:r>
            <a:r>
              <a:rPr sz="2200" spc="-10" dirty="0">
                <a:latin typeface="Carlito"/>
                <a:cs typeface="Carlito"/>
              </a:rPr>
              <a:t>dari dalam botol/ampul, </a:t>
            </a:r>
            <a:r>
              <a:rPr sz="2200" spc="-15" dirty="0">
                <a:latin typeface="Carlito"/>
                <a:cs typeface="Carlito"/>
              </a:rPr>
              <a:t>kemudian </a:t>
            </a:r>
            <a:r>
              <a:rPr sz="2200" spc="-10" dirty="0">
                <a:latin typeface="Carlito"/>
                <a:cs typeface="Carlito"/>
              </a:rPr>
              <a:t>didesinfeksi di  dalam </a:t>
            </a:r>
            <a:r>
              <a:rPr sz="2200" i="1" spc="-5" dirty="0">
                <a:latin typeface="Carlito"/>
                <a:cs typeface="Carlito"/>
              </a:rPr>
              <a:t>killing </a:t>
            </a:r>
            <a:r>
              <a:rPr sz="2200" i="1" spc="-15" dirty="0">
                <a:latin typeface="Carlito"/>
                <a:cs typeface="Carlito"/>
              </a:rPr>
              <a:t>tank </a:t>
            </a:r>
            <a:r>
              <a:rPr sz="2200" spc="-10" dirty="0">
                <a:latin typeface="Carlito"/>
                <a:cs typeface="Carlito"/>
              </a:rPr>
              <a:t>(tangki </a:t>
            </a:r>
            <a:r>
              <a:rPr sz="2200" spc="-15" dirty="0">
                <a:latin typeface="Carlito"/>
                <a:cs typeface="Carlito"/>
              </a:rPr>
              <a:t>desinfeksi) </a:t>
            </a:r>
            <a:r>
              <a:rPr sz="2200" spc="-10" dirty="0">
                <a:latin typeface="Carlito"/>
                <a:cs typeface="Carlito"/>
              </a:rPr>
              <a:t>untuk </a:t>
            </a:r>
            <a:r>
              <a:rPr sz="2200" spc="-5" dirty="0">
                <a:latin typeface="Carlito"/>
                <a:cs typeface="Carlito"/>
              </a:rPr>
              <a:t>membunuh </a:t>
            </a:r>
            <a:r>
              <a:rPr sz="2200" spc="-15" dirty="0">
                <a:latin typeface="Carlito"/>
                <a:cs typeface="Carlito"/>
              </a:rPr>
              <a:t>mikroorganisme yang  </a:t>
            </a:r>
            <a:r>
              <a:rPr sz="2200" spc="-10" dirty="0">
                <a:latin typeface="Carlito"/>
                <a:cs typeface="Carlito"/>
              </a:rPr>
              <a:t>terlibat dalam </a:t>
            </a:r>
            <a:r>
              <a:rPr sz="2200" spc="-15" dirty="0">
                <a:latin typeface="Carlito"/>
                <a:cs typeface="Carlito"/>
              </a:rPr>
              <a:t>produksi. </a:t>
            </a:r>
            <a:r>
              <a:rPr sz="2200" spc="-10" dirty="0">
                <a:latin typeface="Carlito"/>
                <a:cs typeface="Carlito"/>
              </a:rPr>
              <a:t>Kemudian, </a:t>
            </a:r>
            <a:r>
              <a:rPr sz="2200" spc="-5" dirty="0">
                <a:latin typeface="Carlito"/>
                <a:cs typeface="Carlito"/>
              </a:rPr>
              <a:t>limbah </a:t>
            </a:r>
            <a:r>
              <a:rPr sz="2200" spc="-15" dirty="0">
                <a:latin typeface="Carlito"/>
                <a:cs typeface="Carlito"/>
              </a:rPr>
              <a:t>yang </a:t>
            </a:r>
            <a:r>
              <a:rPr sz="2200" spc="-5" dirty="0">
                <a:latin typeface="Carlito"/>
                <a:cs typeface="Carlito"/>
              </a:rPr>
              <a:t>sudah </a:t>
            </a:r>
            <a:r>
              <a:rPr sz="2200" spc="-15" dirty="0">
                <a:latin typeface="Carlito"/>
                <a:cs typeface="Carlito"/>
              </a:rPr>
              <a:t>didesinfeksi dialirkan </a:t>
            </a:r>
            <a:r>
              <a:rPr sz="2200" spc="-70" dirty="0">
                <a:latin typeface="Carlito"/>
                <a:cs typeface="Carlito"/>
              </a:rPr>
              <a:t>ke  </a:t>
            </a:r>
            <a:r>
              <a:rPr sz="2200" spc="-10" dirty="0">
                <a:latin typeface="Carlito"/>
                <a:cs typeface="Carlito"/>
              </a:rPr>
              <a:t>Instalasi Pengelolaan </a:t>
            </a:r>
            <a:r>
              <a:rPr sz="2200" spc="-5" dirty="0">
                <a:latin typeface="Carlito"/>
                <a:cs typeface="Carlito"/>
              </a:rPr>
              <a:t>Air </a:t>
            </a:r>
            <a:r>
              <a:rPr sz="2200" spc="-10" dirty="0">
                <a:latin typeface="Carlito"/>
                <a:cs typeface="Carlito"/>
              </a:rPr>
              <a:t>Limbah </a:t>
            </a:r>
            <a:r>
              <a:rPr sz="2200" spc="-30" dirty="0">
                <a:latin typeface="Carlito"/>
                <a:cs typeface="Carlito"/>
              </a:rPr>
              <a:t>(IPAL) </a:t>
            </a:r>
            <a:r>
              <a:rPr sz="2200" spc="-5" dirty="0">
                <a:latin typeface="Carlito"/>
                <a:cs typeface="Carlito"/>
              </a:rPr>
              <a:t>sesuai </a:t>
            </a:r>
            <a:r>
              <a:rPr sz="2200" spc="-20" dirty="0">
                <a:latin typeface="Carlito"/>
                <a:cs typeface="Carlito"/>
              </a:rPr>
              <a:t>ketentuan </a:t>
            </a:r>
            <a:r>
              <a:rPr sz="2200" spc="-15" dirty="0">
                <a:latin typeface="Carlito"/>
                <a:cs typeface="Carlito"/>
              </a:rPr>
              <a:t>yang</a:t>
            </a:r>
            <a:r>
              <a:rPr sz="2200" spc="10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berlaku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rlito"/>
              <a:cs typeface="Carlito"/>
            </a:endParaRPr>
          </a:p>
          <a:p>
            <a:pPr marL="899160" marR="34925" algn="just">
              <a:lnSpc>
                <a:spcPct val="100000"/>
              </a:lnSpc>
            </a:pPr>
            <a:r>
              <a:rPr sz="2200" spc="-5" dirty="0">
                <a:latin typeface="Carlito"/>
                <a:cs typeface="Carlito"/>
              </a:rPr>
              <a:t>Botol </a:t>
            </a:r>
            <a:r>
              <a:rPr sz="2200" spc="-15" dirty="0">
                <a:latin typeface="Carlito"/>
                <a:cs typeface="Carlito"/>
              </a:rPr>
              <a:t>atau </a:t>
            </a:r>
            <a:r>
              <a:rPr sz="2200" dirty="0">
                <a:latin typeface="Carlito"/>
                <a:cs typeface="Carlito"/>
              </a:rPr>
              <a:t>ampul </a:t>
            </a:r>
            <a:r>
              <a:rPr sz="2200" spc="-15" dirty="0">
                <a:latin typeface="Carlito"/>
                <a:cs typeface="Carlito"/>
              </a:rPr>
              <a:t>yang </a:t>
            </a:r>
            <a:r>
              <a:rPr sz="2200" spc="-10" dirty="0">
                <a:latin typeface="Carlito"/>
                <a:cs typeface="Carlito"/>
              </a:rPr>
              <a:t>telah </a:t>
            </a:r>
            <a:r>
              <a:rPr sz="2200" spc="-20" dirty="0">
                <a:latin typeface="Carlito"/>
                <a:cs typeface="Carlito"/>
              </a:rPr>
              <a:t>kosong </a:t>
            </a:r>
            <a:r>
              <a:rPr sz="2200" spc="-15" dirty="0">
                <a:latin typeface="Carlito"/>
                <a:cs typeface="Carlito"/>
              </a:rPr>
              <a:t>dikumpulkan </a:t>
            </a:r>
            <a:r>
              <a:rPr sz="2200" spc="-35" dirty="0">
                <a:latin typeface="Carlito"/>
                <a:cs typeface="Carlito"/>
              </a:rPr>
              <a:t>ke </a:t>
            </a:r>
            <a:r>
              <a:rPr sz="2200" spc="-10" dirty="0">
                <a:latin typeface="Carlito"/>
                <a:cs typeface="Carlito"/>
              </a:rPr>
              <a:t>dalam </a:t>
            </a:r>
            <a:r>
              <a:rPr sz="2200" spc="-15" dirty="0">
                <a:latin typeface="Carlito"/>
                <a:cs typeface="Carlito"/>
              </a:rPr>
              <a:t>tempat </a:t>
            </a:r>
            <a:r>
              <a:rPr sz="2200" spc="-5" dirty="0">
                <a:latin typeface="Carlito"/>
                <a:cs typeface="Carlito"/>
              </a:rPr>
              <a:t>sampah </a:t>
            </a:r>
            <a:r>
              <a:rPr sz="2200" spc="-15" dirty="0">
                <a:latin typeface="Carlito"/>
                <a:cs typeface="Carlito"/>
              </a:rPr>
              <a:t>(kantong  </a:t>
            </a:r>
            <a:r>
              <a:rPr sz="2200" spc="-10" dirty="0">
                <a:latin typeface="Carlito"/>
                <a:cs typeface="Carlito"/>
              </a:rPr>
              <a:t>plastik) berwarna </a:t>
            </a:r>
            <a:r>
              <a:rPr sz="2200" spc="-15" dirty="0">
                <a:latin typeface="Carlito"/>
                <a:cs typeface="Carlito"/>
              </a:rPr>
              <a:t>kuning selanjutnya diinsenerasi (dibakar </a:t>
            </a:r>
            <a:r>
              <a:rPr sz="2200" spc="-10" dirty="0">
                <a:latin typeface="Carlito"/>
                <a:cs typeface="Carlito"/>
              </a:rPr>
              <a:t>dalam </a:t>
            </a:r>
            <a:r>
              <a:rPr sz="2200" i="1" spc="-10" dirty="0">
                <a:latin typeface="Carlito"/>
                <a:cs typeface="Carlito"/>
              </a:rPr>
              <a:t>incinerator</a:t>
            </a:r>
            <a:r>
              <a:rPr sz="2200" spc="-10" dirty="0">
                <a:latin typeface="Carlito"/>
                <a:cs typeface="Carlito"/>
              </a:rPr>
              <a:t>) </a:t>
            </a:r>
            <a:r>
              <a:rPr sz="2200" spc="-20" dirty="0">
                <a:latin typeface="Carlito"/>
                <a:cs typeface="Carlito"/>
              </a:rPr>
              <a:t>atau  </a:t>
            </a:r>
            <a:r>
              <a:rPr sz="2200" spc="-5" dirty="0">
                <a:latin typeface="Carlito"/>
                <a:cs typeface="Carlito"/>
              </a:rPr>
              <a:t>menggunakan </a:t>
            </a:r>
            <a:r>
              <a:rPr sz="2200" spc="-15" dirty="0">
                <a:latin typeface="Carlito"/>
                <a:cs typeface="Carlito"/>
              </a:rPr>
              <a:t>metode </a:t>
            </a:r>
            <a:r>
              <a:rPr sz="2200" spc="-10" dirty="0">
                <a:latin typeface="Carlito"/>
                <a:cs typeface="Carlito"/>
              </a:rPr>
              <a:t>non insinerasi </a:t>
            </a:r>
            <a:r>
              <a:rPr sz="2200" spc="-5" dirty="0">
                <a:latin typeface="Carlito"/>
                <a:cs typeface="Carlito"/>
              </a:rPr>
              <a:t>(al. </a:t>
            </a:r>
            <a:r>
              <a:rPr sz="2200" i="1" spc="-10" dirty="0">
                <a:latin typeface="Carlito"/>
                <a:cs typeface="Carlito"/>
              </a:rPr>
              <a:t>autoclaving, </a:t>
            </a:r>
            <a:r>
              <a:rPr sz="2200" i="1" spc="-5" dirty="0">
                <a:latin typeface="Carlito"/>
                <a:cs typeface="Carlito"/>
              </a:rPr>
              <a:t>microwave</a:t>
            </a:r>
            <a:r>
              <a:rPr sz="2200" spc="-5" dirty="0">
                <a:latin typeface="Carlito"/>
                <a:cs typeface="Carlito"/>
              </a:rPr>
              <a:t>) </a:t>
            </a:r>
            <a:r>
              <a:rPr sz="2200" spc="-10" dirty="0">
                <a:latin typeface="Carlito"/>
                <a:cs typeface="Carlito"/>
              </a:rPr>
              <a:t>dan</a:t>
            </a:r>
            <a:r>
              <a:rPr sz="2200" spc="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dihancurkan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5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</a:pPr>
            <a:r>
              <a:rPr sz="2500" spc="-5" dirty="0">
                <a:latin typeface="Carlito"/>
                <a:cs typeface="Carlito"/>
              </a:rPr>
              <a:t>Apabila </a:t>
            </a:r>
            <a:r>
              <a:rPr sz="2500" spc="-10" dirty="0">
                <a:latin typeface="Carlito"/>
                <a:cs typeface="Carlito"/>
              </a:rPr>
              <a:t>sumber </a:t>
            </a:r>
            <a:r>
              <a:rPr sz="2500" spc="-25" dirty="0">
                <a:latin typeface="Carlito"/>
                <a:cs typeface="Carlito"/>
              </a:rPr>
              <a:t>daya </a:t>
            </a:r>
            <a:r>
              <a:rPr sz="2500" spc="-10" dirty="0">
                <a:latin typeface="Carlito"/>
                <a:cs typeface="Carlito"/>
              </a:rPr>
              <a:t>dan </a:t>
            </a:r>
            <a:r>
              <a:rPr sz="2500" spc="-15" dirty="0">
                <a:latin typeface="Carlito"/>
                <a:cs typeface="Carlito"/>
              </a:rPr>
              <a:t>sarana  tersedia  maka  </a:t>
            </a:r>
            <a:r>
              <a:rPr sz="2500" spc="-5" dirty="0">
                <a:latin typeface="Carlito"/>
                <a:cs typeface="Carlito"/>
              </a:rPr>
              <a:t>pengolahan limbah ini </a:t>
            </a:r>
            <a:r>
              <a:rPr sz="2500" spc="-10" dirty="0">
                <a:latin typeface="Carlito"/>
                <a:cs typeface="Carlito"/>
              </a:rPr>
              <a:t>dapat  </a:t>
            </a:r>
            <a:r>
              <a:rPr sz="2500" spc="-15" dirty="0">
                <a:latin typeface="Carlito"/>
                <a:cs typeface="Carlito"/>
              </a:rPr>
              <a:t>diserahkan </a:t>
            </a:r>
            <a:r>
              <a:rPr sz="2500" spc="-10" dirty="0">
                <a:latin typeface="Carlito"/>
                <a:cs typeface="Carlito"/>
              </a:rPr>
              <a:t>pada </a:t>
            </a:r>
            <a:r>
              <a:rPr sz="2500" spc="-5" dirty="0">
                <a:latin typeface="Carlito"/>
                <a:cs typeface="Carlito"/>
              </a:rPr>
              <a:t>pihak </a:t>
            </a:r>
            <a:r>
              <a:rPr sz="2500" spc="-25" dirty="0">
                <a:latin typeface="Carlito"/>
                <a:cs typeface="Carlito"/>
              </a:rPr>
              <a:t>ketiga </a:t>
            </a:r>
            <a:r>
              <a:rPr sz="2500" spc="-15" dirty="0">
                <a:latin typeface="Carlito"/>
                <a:cs typeface="Carlito"/>
              </a:rPr>
              <a:t>dengan </a:t>
            </a:r>
            <a:r>
              <a:rPr sz="2500" spc="-5" dirty="0">
                <a:latin typeface="Carlito"/>
                <a:cs typeface="Carlito"/>
              </a:rPr>
              <a:t>perjanjian </a:t>
            </a:r>
            <a:r>
              <a:rPr sz="2500" spc="-15" dirty="0">
                <a:latin typeface="Carlito"/>
                <a:cs typeface="Carlito"/>
              </a:rPr>
              <a:t>kerjasama </a:t>
            </a:r>
            <a:r>
              <a:rPr sz="2500" spc="-5" dirty="0">
                <a:latin typeface="Carlito"/>
                <a:cs typeface="Carlito"/>
              </a:rPr>
              <a:t>(MoU) sesuai </a:t>
            </a:r>
            <a:r>
              <a:rPr sz="2500" spc="-15" dirty="0">
                <a:latin typeface="Carlito"/>
                <a:cs typeface="Carlito"/>
              </a:rPr>
              <a:t>dengan </a:t>
            </a:r>
            <a:r>
              <a:rPr sz="2500" spc="535" dirty="0">
                <a:latin typeface="Carlito"/>
                <a:cs typeface="Carlito"/>
              </a:rPr>
              <a:t> </a:t>
            </a:r>
            <a:r>
              <a:rPr sz="2500" spc="-15" dirty="0">
                <a:latin typeface="Carlito"/>
                <a:cs typeface="Carlito"/>
              </a:rPr>
              <a:t>kebijakan </a:t>
            </a:r>
            <a:r>
              <a:rPr sz="2500" spc="-5" dirty="0">
                <a:latin typeface="Carlito"/>
                <a:cs typeface="Carlito"/>
              </a:rPr>
              <a:t>dan </a:t>
            </a:r>
            <a:r>
              <a:rPr sz="2500" spc="-20" dirty="0">
                <a:latin typeface="Carlito"/>
                <a:cs typeface="Carlito"/>
              </a:rPr>
              <a:t>ketentuan </a:t>
            </a:r>
            <a:r>
              <a:rPr sz="2500" spc="-15" dirty="0">
                <a:latin typeface="Carlito"/>
                <a:cs typeface="Carlito"/>
              </a:rPr>
              <a:t>yang </a:t>
            </a:r>
            <a:r>
              <a:rPr sz="2500" spc="-10" dirty="0">
                <a:latin typeface="Carlito"/>
                <a:cs typeface="Carlito"/>
              </a:rPr>
              <a:t>berlaku </a:t>
            </a:r>
            <a:r>
              <a:rPr sz="2500" spc="-5" dirty="0">
                <a:latin typeface="Carlito"/>
                <a:cs typeface="Carlito"/>
              </a:rPr>
              <a:t>di </a:t>
            </a:r>
            <a:r>
              <a:rPr sz="2500" spc="-15" dirty="0">
                <a:latin typeface="Carlito"/>
                <a:cs typeface="Carlito"/>
              </a:rPr>
              <a:t>wilayah </a:t>
            </a:r>
            <a:r>
              <a:rPr sz="2500" spc="-20" dirty="0">
                <a:latin typeface="Carlito"/>
                <a:cs typeface="Carlito"/>
              </a:rPr>
              <a:t>kabupaten/kota</a:t>
            </a:r>
            <a:r>
              <a:rPr sz="2500" spc="155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masing-masing.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6800" y="4614671"/>
            <a:ext cx="974090" cy="660400"/>
          </a:xfrm>
          <a:custGeom>
            <a:avLst/>
            <a:gdLst/>
            <a:ahLst/>
            <a:cxnLst/>
            <a:rect l="l" t="t" r="r" b="b"/>
            <a:pathLst>
              <a:path w="974089" h="660400">
                <a:moveTo>
                  <a:pt x="730376" y="0"/>
                </a:moveTo>
                <a:lnTo>
                  <a:pt x="243459" y="0"/>
                </a:lnTo>
                <a:lnTo>
                  <a:pt x="243459" y="329945"/>
                </a:lnTo>
                <a:lnTo>
                  <a:pt x="0" y="329945"/>
                </a:lnTo>
                <a:lnTo>
                  <a:pt x="486917" y="659891"/>
                </a:lnTo>
                <a:lnTo>
                  <a:pt x="973836" y="329945"/>
                </a:lnTo>
                <a:lnTo>
                  <a:pt x="730376" y="329945"/>
                </a:lnTo>
                <a:lnTo>
                  <a:pt x="73037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7056"/>
            <a:ext cx="9143238" cy="1201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3914" y="243281"/>
            <a:ext cx="8435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Distribusi </a:t>
            </a:r>
            <a:r>
              <a:rPr sz="4000" spc="-45" dirty="0"/>
              <a:t>Vaksin </a:t>
            </a:r>
            <a:r>
              <a:rPr sz="4000" spc="-20" dirty="0"/>
              <a:t>(Program </a:t>
            </a:r>
            <a:r>
              <a:rPr sz="4000" spc="-5" dirty="0"/>
              <a:t>dan</a:t>
            </a:r>
            <a:r>
              <a:rPr sz="4000" spc="195" dirty="0"/>
              <a:t> </a:t>
            </a:r>
            <a:r>
              <a:rPr sz="4000" spc="-10" dirty="0"/>
              <a:t>Mandiri)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597408" y="1450847"/>
            <a:ext cx="10783824" cy="4879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2947" y="2877311"/>
            <a:ext cx="707390" cy="1466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3675">
              <a:lnSpc>
                <a:spcPts val="1150"/>
              </a:lnSpc>
            </a:pPr>
            <a:r>
              <a:rPr sz="1050" b="1" spc="5" dirty="0">
                <a:latin typeface="Arial"/>
                <a:cs typeface="Arial"/>
              </a:rPr>
              <a:t>Pusk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8816" y="3349574"/>
            <a:ext cx="52133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spc="-805" dirty="0">
                <a:latin typeface="Arial"/>
                <a:cs typeface="Arial"/>
              </a:rPr>
              <a:t>TERIMA</a:t>
            </a:r>
            <a:r>
              <a:rPr sz="7200" b="0" spc="-580" dirty="0">
                <a:latin typeface="Arial"/>
                <a:cs typeface="Arial"/>
              </a:rPr>
              <a:t> </a:t>
            </a:r>
            <a:r>
              <a:rPr sz="7200" b="0" spc="-935" dirty="0">
                <a:latin typeface="Arial"/>
                <a:cs typeface="Arial"/>
              </a:rPr>
              <a:t>KASIH</a:t>
            </a:r>
            <a:endParaRPr sz="7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7548" y="1184147"/>
            <a:ext cx="4081272" cy="5065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3620" y="1915414"/>
            <a:ext cx="7002145" cy="474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000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Proses </a:t>
            </a:r>
            <a:r>
              <a:rPr sz="1800" spc="-5" dirty="0">
                <a:latin typeface="Carlito"/>
                <a:cs typeface="Carlito"/>
              </a:rPr>
              <a:t>pengadaan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  <a:p>
            <a:pPr marL="1620520" indent="-311150">
              <a:lnSpc>
                <a:spcPct val="100000"/>
              </a:lnSpc>
              <a:buAutoNum type="arabicPeriod"/>
              <a:tabLst>
                <a:tab pos="1620520" algn="l"/>
                <a:tab pos="1621155" algn="l"/>
              </a:tabLst>
            </a:pPr>
            <a:r>
              <a:rPr sz="1800" spc="-10" dirty="0">
                <a:latin typeface="Carlito"/>
                <a:cs typeface="Carlito"/>
              </a:rPr>
              <a:t>vaksin</a:t>
            </a:r>
            <a:endParaRPr sz="1800">
              <a:latin typeface="Carlito"/>
              <a:cs typeface="Carlito"/>
            </a:endParaRPr>
          </a:p>
          <a:p>
            <a:pPr marL="1620520" marR="949325" indent="-311150">
              <a:lnSpc>
                <a:spcPct val="100000"/>
              </a:lnSpc>
              <a:buAutoNum type="arabicPeriod"/>
              <a:tabLst>
                <a:tab pos="1620520" algn="l"/>
                <a:tab pos="1621155" algn="l"/>
              </a:tabLst>
            </a:pPr>
            <a:r>
              <a:rPr sz="1800" spc="-10" dirty="0">
                <a:latin typeface="Carlito"/>
                <a:cs typeface="Carlito"/>
              </a:rPr>
              <a:t>logistik vaksinasi </a:t>
            </a:r>
            <a:r>
              <a:rPr sz="1800" spc="-5" dirty="0">
                <a:latin typeface="Carlito"/>
                <a:cs typeface="Carlito"/>
              </a:rPr>
              <a:t>(seperti Auto Disable </a:t>
            </a:r>
            <a:r>
              <a:rPr sz="1800" spc="-10" dirty="0">
                <a:latin typeface="Carlito"/>
                <a:cs typeface="Carlito"/>
              </a:rPr>
              <a:t>Syringe </a:t>
            </a:r>
            <a:r>
              <a:rPr sz="1800" spc="-5" dirty="0">
                <a:latin typeface="Aegean"/>
                <a:cs typeface="Aegean"/>
              </a:rPr>
              <a:t>–  </a:t>
            </a:r>
            <a:r>
              <a:rPr sz="1800" dirty="0">
                <a:latin typeface="Carlito"/>
                <a:cs typeface="Carlito"/>
              </a:rPr>
              <a:t>ADS, </a:t>
            </a:r>
            <a:r>
              <a:rPr sz="1800" spc="-15" dirty="0">
                <a:latin typeface="Carlito"/>
                <a:cs typeface="Carlito"/>
              </a:rPr>
              <a:t>Safety </a:t>
            </a:r>
            <a:r>
              <a:rPr sz="1800" spc="-10" dirty="0">
                <a:latin typeface="Carlito"/>
                <a:cs typeface="Carlito"/>
              </a:rPr>
              <a:t>Box, </a:t>
            </a:r>
            <a:r>
              <a:rPr sz="1800" spc="-5" dirty="0">
                <a:latin typeface="Carlito"/>
                <a:cs typeface="Carlito"/>
              </a:rPr>
              <a:t>Kapas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Alkohol)</a:t>
            </a:r>
            <a:endParaRPr sz="1800">
              <a:latin typeface="Carlito"/>
              <a:cs typeface="Carlito"/>
            </a:endParaRPr>
          </a:p>
          <a:p>
            <a:pPr marL="12700" marR="2959735">
              <a:lnSpc>
                <a:spcPct val="101699"/>
              </a:lnSpc>
              <a:spcBef>
                <a:spcPts val="390"/>
              </a:spcBef>
            </a:pPr>
            <a:r>
              <a:rPr sz="1250" dirty="0">
                <a:latin typeface="Carlito"/>
                <a:cs typeface="Carlito"/>
              </a:rPr>
              <a:t>Distribusi </a:t>
            </a:r>
            <a:r>
              <a:rPr sz="1250" spc="5" dirty="0">
                <a:latin typeface="Carlito"/>
                <a:cs typeface="Carlito"/>
              </a:rPr>
              <a:t>dari penyedia (Biofarma) </a:t>
            </a:r>
            <a:r>
              <a:rPr sz="1250" spc="10" dirty="0">
                <a:latin typeface="Carlito"/>
                <a:cs typeface="Carlito"/>
              </a:rPr>
              <a:t>sampai </a:t>
            </a:r>
            <a:r>
              <a:rPr sz="1250" spc="-10" dirty="0">
                <a:latin typeface="Carlito"/>
                <a:cs typeface="Carlito"/>
              </a:rPr>
              <a:t>ke </a:t>
            </a:r>
            <a:r>
              <a:rPr sz="1250" dirty="0">
                <a:latin typeface="Carlito"/>
                <a:cs typeface="Carlito"/>
              </a:rPr>
              <a:t>Tingkat Provinsi  </a:t>
            </a:r>
            <a:r>
              <a:rPr sz="1250" spc="5" dirty="0">
                <a:latin typeface="Carlito"/>
                <a:cs typeface="Carlito"/>
              </a:rPr>
              <a:t>via udara dengan pesawat (menggunakan </a:t>
            </a:r>
            <a:r>
              <a:rPr sz="1250" i="1" dirty="0">
                <a:latin typeface="Carlito"/>
                <a:cs typeface="Carlito"/>
              </a:rPr>
              <a:t>cool box</a:t>
            </a:r>
            <a:r>
              <a:rPr sz="1250" dirty="0">
                <a:latin typeface="Carlito"/>
                <a:cs typeface="Carlito"/>
              </a:rPr>
              <a:t>) </a:t>
            </a:r>
            <a:r>
              <a:rPr sz="1250" spc="5" dirty="0">
                <a:latin typeface="Carlito"/>
                <a:cs typeface="Carlito"/>
              </a:rPr>
              <a:t>atau  </a:t>
            </a:r>
            <a:r>
              <a:rPr sz="1250" dirty="0">
                <a:latin typeface="Carlito"/>
                <a:cs typeface="Carlito"/>
              </a:rPr>
              <a:t>darat </a:t>
            </a:r>
            <a:r>
              <a:rPr sz="1250" spc="5" dirty="0">
                <a:latin typeface="Carlito"/>
                <a:cs typeface="Carlito"/>
              </a:rPr>
              <a:t>dengan </a:t>
            </a:r>
            <a:r>
              <a:rPr sz="1250" dirty="0">
                <a:latin typeface="Carlito"/>
                <a:cs typeface="Carlito"/>
              </a:rPr>
              <a:t>kendaraan </a:t>
            </a:r>
            <a:r>
              <a:rPr sz="1250" spc="5" dirty="0">
                <a:latin typeface="Carlito"/>
                <a:cs typeface="Carlito"/>
              </a:rPr>
              <a:t>berpendingin</a:t>
            </a:r>
            <a:r>
              <a:rPr sz="1250" spc="-120" dirty="0">
                <a:latin typeface="Carlito"/>
                <a:cs typeface="Carlito"/>
              </a:rPr>
              <a:t> </a:t>
            </a:r>
            <a:r>
              <a:rPr sz="1250" spc="5" dirty="0">
                <a:latin typeface="Carlito"/>
                <a:cs typeface="Carlito"/>
              </a:rPr>
              <a:t>khusus</a:t>
            </a:r>
            <a:endParaRPr sz="12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Carlito"/>
              <a:cs typeface="Carlito"/>
            </a:endParaRPr>
          </a:p>
          <a:p>
            <a:pPr marL="31242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rlito"/>
                <a:cs typeface="Carlito"/>
              </a:rPr>
              <a:t>Di </a:t>
            </a:r>
            <a:r>
              <a:rPr sz="1800" spc="-10" dirty="0">
                <a:latin typeface="Carlito"/>
                <a:cs typeface="Carlito"/>
              </a:rPr>
              <a:t>Provinsi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  <a:p>
            <a:pPr marL="3435350" marR="34290" lvl="1" indent="-311150">
              <a:lnSpc>
                <a:spcPct val="100000"/>
              </a:lnSpc>
              <a:buAutoNum type="arabicPeriod"/>
              <a:tabLst>
                <a:tab pos="3435350" algn="l"/>
                <a:tab pos="3435985" algn="l"/>
              </a:tabLst>
            </a:pPr>
            <a:r>
              <a:rPr sz="1800" spc="-10" dirty="0">
                <a:latin typeface="Carlito"/>
                <a:cs typeface="Carlito"/>
              </a:rPr>
              <a:t>vaksin </a:t>
            </a:r>
            <a:r>
              <a:rPr sz="1800" spc="-5" dirty="0">
                <a:latin typeface="Carlito"/>
                <a:cs typeface="Carlito"/>
              </a:rPr>
              <a:t>disimpan oleh </a:t>
            </a:r>
            <a:r>
              <a:rPr sz="1800" spc="-10" dirty="0">
                <a:latin typeface="Carlito"/>
                <a:cs typeface="Carlito"/>
              </a:rPr>
              <a:t>instalasi farmasi  </a:t>
            </a:r>
            <a:r>
              <a:rPr sz="1800" spc="-5" dirty="0">
                <a:latin typeface="Carlito"/>
                <a:cs typeface="Carlito"/>
              </a:rPr>
              <a:t>dalam </a:t>
            </a:r>
            <a:r>
              <a:rPr sz="1800" i="1" spc="-10" dirty="0">
                <a:latin typeface="Carlito"/>
                <a:cs typeface="Carlito"/>
              </a:rPr>
              <a:t>cold </a:t>
            </a:r>
            <a:r>
              <a:rPr sz="1800" i="1" dirty="0">
                <a:latin typeface="Carlito"/>
                <a:cs typeface="Carlito"/>
              </a:rPr>
              <a:t>room </a:t>
            </a:r>
            <a:r>
              <a:rPr sz="1800" spc="-5" dirty="0">
                <a:latin typeface="Carlito"/>
                <a:cs typeface="Carlito"/>
              </a:rPr>
              <a:t>dan </a:t>
            </a:r>
            <a:r>
              <a:rPr sz="1800" spc="-15" dirty="0">
                <a:latin typeface="Carlito"/>
                <a:cs typeface="Carlito"/>
              </a:rPr>
              <a:t>atau </a:t>
            </a:r>
            <a:r>
              <a:rPr sz="1800" i="1" spc="-10" dirty="0">
                <a:latin typeface="Carlito"/>
                <a:cs typeface="Carlito"/>
              </a:rPr>
              <a:t>vaccine  refrigerator </a:t>
            </a:r>
            <a:r>
              <a:rPr sz="1800" spc="-10" dirty="0">
                <a:latin typeface="Carlito"/>
                <a:cs typeface="Carlito"/>
              </a:rPr>
              <a:t>dengan </a:t>
            </a:r>
            <a:r>
              <a:rPr sz="1800" spc="-5" dirty="0">
                <a:latin typeface="Carlito"/>
                <a:cs typeface="Carlito"/>
              </a:rPr>
              <a:t>suhu </a:t>
            </a:r>
            <a:r>
              <a:rPr sz="1800" spc="-10" dirty="0">
                <a:latin typeface="Carlito"/>
                <a:cs typeface="Carlito"/>
              </a:rPr>
              <a:t>terjaga </a:t>
            </a:r>
            <a:r>
              <a:rPr sz="1800" dirty="0">
                <a:latin typeface="Carlito"/>
                <a:cs typeface="Carlito"/>
              </a:rPr>
              <a:t>2 </a:t>
            </a:r>
            <a:r>
              <a:rPr sz="1800" spc="-5" dirty="0">
                <a:latin typeface="Aegean"/>
                <a:cs typeface="Aegean"/>
              </a:rPr>
              <a:t>–</a:t>
            </a:r>
            <a:r>
              <a:rPr sz="1800" spc="25" dirty="0">
                <a:latin typeface="Aegean"/>
                <a:cs typeface="Aegean"/>
              </a:rPr>
              <a:t> </a:t>
            </a:r>
            <a:r>
              <a:rPr sz="1800" dirty="0">
                <a:latin typeface="Carlito"/>
                <a:cs typeface="Carlito"/>
              </a:rPr>
              <a:t>8</a:t>
            </a:r>
            <a:endParaRPr sz="1800">
              <a:latin typeface="Carlito"/>
              <a:cs typeface="Carlito"/>
            </a:endParaRPr>
          </a:p>
          <a:p>
            <a:pPr marL="3435350">
              <a:lnSpc>
                <a:spcPts val="215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°</a:t>
            </a:r>
            <a:r>
              <a:rPr sz="1800" dirty="0">
                <a:latin typeface="Carlito"/>
                <a:cs typeface="Carlito"/>
              </a:rPr>
              <a:t>C</a:t>
            </a:r>
            <a:endParaRPr sz="1800">
              <a:latin typeface="Carlito"/>
              <a:cs typeface="Carlito"/>
            </a:endParaRPr>
          </a:p>
          <a:p>
            <a:pPr marL="3435350" marR="5080" lvl="1" indent="-311150">
              <a:lnSpc>
                <a:spcPts val="2160"/>
              </a:lnSpc>
              <a:spcBef>
                <a:spcPts val="60"/>
              </a:spcBef>
              <a:buAutoNum type="arabicPeriod" startAt="2"/>
              <a:tabLst>
                <a:tab pos="3435350" algn="l"/>
                <a:tab pos="3435985" algn="l"/>
              </a:tabLst>
            </a:pPr>
            <a:r>
              <a:rPr sz="1800" spc="-10" dirty="0">
                <a:latin typeface="Carlito"/>
                <a:cs typeface="Carlito"/>
              </a:rPr>
              <a:t>Logistik vaksinasi lainnya </a:t>
            </a:r>
            <a:r>
              <a:rPr sz="1800" spc="-5" dirty="0">
                <a:latin typeface="Carlito"/>
                <a:cs typeface="Carlito"/>
              </a:rPr>
              <a:t>(seperti Auto  Disable </a:t>
            </a:r>
            <a:r>
              <a:rPr sz="1800" spc="-10" dirty="0">
                <a:latin typeface="Carlito"/>
                <a:cs typeface="Carlito"/>
              </a:rPr>
              <a:t>Syringe </a:t>
            </a:r>
            <a:r>
              <a:rPr sz="1800" spc="-5" dirty="0">
                <a:latin typeface="Aegean"/>
                <a:cs typeface="Aegean"/>
              </a:rPr>
              <a:t>– </a:t>
            </a:r>
            <a:r>
              <a:rPr sz="1800" dirty="0">
                <a:latin typeface="Carlito"/>
                <a:cs typeface="Carlito"/>
              </a:rPr>
              <a:t>ADS, </a:t>
            </a:r>
            <a:r>
              <a:rPr sz="1800" spc="-15" dirty="0">
                <a:latin typeface="Carlito"/>
                <a:cs typeface="Carlito"/>
              </a:rPr>
              <a:t>Safety Box,  </a:t>
            </a:r>
            <a:r>
              <a:rPr sz="1800" spc="-5" dirty="0">
                <a:latin typeface="Carlito"/>
                <a:cs typeface="Carlito"/>
              </a:rPr>
              <a:t>Kapas </a:t>
            </a:r>
            <a:r>
              <a:rPr sz="1800" spc="-15" dirty="0">
                <a:latin typeface="Carlito"/>
                <a:cs typeface="Carlito"/>
              </a:rPr>
              <a:t>Alkohol) </a:t>
            </a:r>
            <a:r>
              <a:rPr sz="1800" spc="-5" dirty="0">
                <a:latin typeface="Carlito"/>
                <a:cs typeface="Carlito"/>
              </a:rPr>
              <a:t>disimpan </a:t>
            </a:r>
            <a:r>
              <a:rPr sz="1800" dirty="0">
                <a:latin typeface="Carlito"/>
                <a:cs typeface="Carlito"/>
              </a:rPr>
              <a:t>di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instalasi</a:t>
            </a:r>
            <a:endParaRPr sz="1800">
              <a:latin typeface="Carlito"/>
              <a:cs typeface="Carlito"/>
            </a:endParaRPr>
          </a:p>
          <a:p>
            <a:pPr marL="3435350">
              <a:lnSpc>
                <a:spcPts val="2090"/>
              </a:lnSpc>
            </a:pPr>
            <a:r>
              <a:rPr sz="1800" spc="-5" dirty="0">
                <a:latin typeface="Carlito"/>
                <a:cs typeface="Carlito"/>
              </a:rPr>
              <a:t>farmasi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41092" y="0"/>
            <a:ext cx="7430770" cy="1339215"/>
            <a:chOff x="2641092" y="0"/>
            <a:chExt cx="7430770" cy="1339215"/>
          </a:xfrm>
        </p:grpSpPr>
        <p:sp>
          <p:nvSpPr>
            <p:cNvPr id="5" name="object 5"/>
            <p:cNvSpPr/>
            <p:nvPr/>
          </p:nvSpPr>
          <p:spPr>
            <a:xfrm>
              <a:off x="2641092" y="0"/>
              <a:ext cx="1293113" cy="8999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9940" y="0"/>
              <a:ext cx="802386" cy="8999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8060" y="0"/>
              <a:ext cx="5458205" cy="8999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0" y="0"/>
              <a:ext cx="729233" cy="8999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06968" y="0"/>
              <a:ext cx="1564385" cy="8999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82112" y="368808"/>
              <a:ext cx="1756410" cy="9700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4256" y="368808"/>
              <a:ext cx="2327909" cy="97002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57900" y="368808"/>
              <a:ext cx="822198" cy="97002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5832" y="368808"/>
              <a:ext cx="1818893" cy="9700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77327" y="368808"/>
              <a:ext cx="1953005" cy="9700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406" rIns="0" bIns="0" rtlCol="0">
            <a:spAutoFit/>
          </a:bodyPr>
          <a:lstStyle/>
          <a:p>
            <a:pPr marL="524510" algn="ctr">
              <a:lnSpc>
                <a:spcPts val="3650"/>
              </a:lnSpc>
              <a:spcBef>
                <a:spcPts val="100"/>
              </a:spcBef>
            </a:pPr>
            <a:r>
              <a:rPr sz="3200" spc="-10" dirty="0"/>
              <a:t>SISTEM DISTRIBUSI </a:t>
            </a:r>
            <a:r>
              <a:rPr sz="3200" spc="-35" dirty="0"/>
              <a:t>VAKSIN </a:t>
            </a:r>
            <a:r>
              <a:rPr sz="3200" spc="-10" dirty="0"/>
              <a:t>COVID-19 </a:t>
            </a:r>
            <a:r>
              <a:rPr sz="3200" dirty="0"/>
              <a:t>(2)</a:t>
            </a:r>
            <a:endParaRPr sz="3200"/>
          </a:p>
          <a:p>
            <a:pPr marL="524510" algn="ctr">
              <a:lnSpc>
                <a:spcPts val="3650"/>
              </a:lnSpc>
            </a:pPr>
            <a:r>
              <a:rPr sz="3200" spc="-10" dirty="0"/>
              <a:t>Pusat </a:t>
            </a:r>
            <a:r>
              <a:rPr sz="3200" spc="-20" dirty="0"/>
              <a:t>(Kemenkes) </a:t>
            </a:r>
            <a:r>
              <a:rPr sz="3200" dirty="0"/>
              <a:t>sampai</a:t>
            </a:r>
            <a:r>
              <a:rPr sz="3200" spc="-55" dirty="0"/>
              <a:t> </a:t>
            </a:r>
            <a:r>
              <a:rPr sz="3200" spc="-5" dirty="0"/>
              <a:t>Provinsi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4123" y="1938527"/>
            <a:ext cx="6999732" cy="3176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22804" y="0"/>
            <a:ext cx="7430770" cy="1336040"/>
            <a:chOff x="2622804" y="0"/>
            <a:chExt cx="7430770" cy="1336040"/>
          </a:xfrm>
        </p:grpSpPr>
        <p:sp>
          <p:nvSpPr>
            <p:cNvPr id="4" name="object 4"/>
            <p:cNvSpPr/>
            <p:nvPr/>
          </p:nvSpPr>
          <p:spPr>
            <a:xfrm>
              <a:off x="2622804" y="0"/>
              <a:ext cx="1293114" cy="896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1652" y="0"/>
              <a:ext cx="802386" cy="8968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9772" y="0"/>
              <a:ext cx="5458206" cy="896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63712" y="0"/>
              <a:ext cx="729233" cy="8968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88680" y="0"/>
              <a:ext cx="1564385" cy="8968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88080" y="365759"/>
              <a:ext cx="1953005" cy="9700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5211" y="365759"/>
              <a:ext cx="992886" cy="97002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5272" y="365759"/>
              <a:ext cx="2434589" cy="97002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35595" y="365759"/>
              <a:ext cx="1550670" cy="9700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96" rIns="0" bIns="0" rtlCol="0">
            <a:spAutoFit/>
          </a:bodyPr>
          <a:lstStyle/>
          <a:p>
            <a:pPr marL="488950" algn="ctr">
              <a:lnSpc>
                <a:spcPts val="3650"/>
              </a:lnSpc>
              <a:spcBef>
                <a:spcPts val="105"/>
              </a:spcBef>
            </a:pPr>
            <a:r>
              <a:rPr sz="3200" spc="-10" dirty="0"/>
              <a:t>SISTEM DISTRIBUSI </a:t>
            </a:r>
            <a:r>
              <a:rPr sz="3200" spc="-35" dirty="0"/>
              <a:t>VAKSIN </a:t>
            </a:r>
            <a:r>
              <a:rPr sz="3200" spc="-10" dirty="0"/>
              <a:t>COVID-19</a:t>
            </a:r>
            <a:r>
              <a:rPr sz="3200" spc="5" dirty="0"/>
              <a:t> </a:t>
            </a:r>
            <a:r>
              <a:rPr sz="3200" spc="-5" dirty="0"/>
              <a:t>(3)</a:t>
            </a:r>
            <a:endParaRPr sz="3200"/>
          </a:p>
          <a:p>
            <a:pPr marL="488950" algn="ctr">
              <a:lnSpc>
                <a:spcPts val="3650"/>
              </a:lnSpc>
            </a:pPr>
            <a:r>
              <a:rPr sz="3200" spc="-10" dirty="0"/>
              <a:t>Provinsi </a:t>
            </a:r>
            <a:r>
              <a:rPr sz="3200" spc="-45" dirty="0"/>
              <a:t>ke</a:t>
            </a:r>
            <a:r>
              <a:rPr sz="3200" spc="-30" dirty="0"/>
              <a:t> </a:t>
            </a:r>
            <a:r>
              <a:rPr sz="3200" spc="-15" dirty="0"/>
              <a:t>Kabupaten/Kota</a:t>
            </a:r>
            <a:endParaRPr sz="3200"/>
          </a:p>
        </p:txBody>
      </p:sp>
      <p:sp>
        <p:nvSpPr>
          <p:cNvPr id="14" name="object 14"/>
          <p:cNvSpPr txBox="1"/>
          <p:nvPr/>
        </p:nvSpPr>
        <p:spPr>
          <a:xfrm>
            <a:off x="2222119" y="1183004"/>
            <a:ext cx="3902075" cy="994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sz="1250" dirty="0">
                <a:latin typeface="Carlito"/>
                <a:cs typeface="Carlito"/>
              </a:rPr>
              <a:t>Distribusi vaksin </a:t>
            </a:r>
            <a:r>
              <a:rPr sz="1250" spc="5" dirty="0">
                <a:latin typeface="Carlito"/>
                <a:cs typeface="Carlito"/>
              </a:rPr>
              <a:t>dari </a:t>
            </a:r>
            <a:r>
              <a:rPr sz="1250" dirty="0">
                <a:latin typeface="Carlito"/>
                <a:cs typeface="Carlito"/>
              </a:rPr>
              <a:t>Provinsi </a:t>
            </a:r>
            <a:r>
              <a:rPr sz="1250" spc="-10" dirty="0">
                <a:latin typeface="Carlito"/>
                <a:cs typeface="Carlito"/>
              </a:rPr>
              <a:t>ke </a:t>
            </a:r>
            <a:r>
              <a:rPr sz="1250" dirty="0">
                <a:latin typeface="Carlito"/>
                <a:cs typeface="Carlito"/>
              </a:rPr>
              <a:t>Kabupaten/Kota dilakukan  </a:t>
            </a:r>
            <a:r>
              <a:rPr sz="1250" spc="5" dirty="0">
                <a:latin typeface="Carlito"/>
                <a:cs typeface="Carlito"/>
              </a:rPr>
              <a:t>dengan </a:t>
            </a:r>
            <a:r>
              <a:rPr sz="1250" spc="10" dirty="0">
                <a:latin typeface="Carlito"/>
                <a:cs typeface="Carlito"/>
              </a:rPr>
              <a:t>menggunakan </a:t>
            </a:r>
            <a:r>
              <a:rPr sz="1250" dirty="0">
                <a:latin typeface="Carlito"/>
                <a:cs typeface="Carlito"/>
              </a:rPr>
              <a:t>kendaraan </a:t>
            </a:r>
            <a:r>
              <a:rPr sz="1250" spc="5" dirty="0">
                <a:latin typeface="Carlito"/>
                <a:cs typeface="Carlito"/>
              </a:rPr>
              <a:t>berpendingin khusus  (beberapa </a:t>
            </a:r>
            <a:r>
              <a:rPr sz="1250" dirty="0">
                <a:latin typeface="Carlito"/>
                <a:cs typeface="Carlito"/>
              </a:rPr>
              <a:t>Prov/Kab/Kota), </a:t>
            </a:r>
            <a:r>
              <a:rPr sz="1250" spc="5" dirty="0">
                <a:latin typeface="Carlito"/>
                <a:cs typeface="Carlito"/>
              </a:rPr>
              <a:t>atau </a:t>
            </a:r>
            <a:r>
              <a:rPr sz="1250" spc="10" dirty="0">
                <a:latin typeface="Carlito"/>
                <a:cs typeface="Carlito"/>
              </a:rPr>
              <a:t>menggunakan </a:t>
            </a:r>
            <a:r>
              <a:rPr sz="1250" i="1" dirty="0">
                <a:latin typeface="Carlito"/>
                <a:cs typeface="Carlito"/>
              </a:rPr>
              <a:t>cool box </a:t>
            </a:r>
            <a:r>
              <a:rPr sz="1250" i="1" spc="5" dirty="0">
                <a:latin typeface="Carlito"/>
                <a:cs typeface="Carlito"/>
              </a:rPr>
              <a:t>/  vaccine</a:t>
            </a:r>
            <a:r>
              <a:rPr sz="1250" i="1" spc="-20" dirty="0">
                <a:latin typeface="Carlito"/>
                <a:cs typeface="Carlito"/>
              </a:rPr>
              <a:t> </a:t>
            </a:r>
            <a:r>
              <a:rPr sz="1250" i="1" dirty="0">
                <a:latin typeface="Carlito"/>
                <a:cs typeface="Carlito"/>
              </a:rPr>
              <a:t>carrier</a:t>
            </a:r>
            <a:r>
              <a:rPr sz="1250" dirty="0">
                <a:latin typeface="Carlito"/>
                <a:cs typeface="Carlito"/>
              </a:rPr>
              <a:t>.</a:t>
            </a:r>
            <a:endParaRPr sz="12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50" spc="5" dirty="0">
                <a:latin typeface="Carlito"/>
                <a:cs typeface="Carlito"/>
              </a:rPr>
              <a:t>Mekanisme </a:t>
            </a:r>
            <a:r>
              <a:rPr sz="1250" dirty="0">
                <a:latin typeface="Carlito"/>
                <a:cs typeface="Carlito"/>
              </a:rPr>
              <a:t>distribusinya tergantung kebijakan</a:t>
            </a:r>
            <a:r>
              <a:rPr sz="1250" spc="-85" dirty="0">
                <a:latin typeface="Carlito"/>
                <a:cs typeface="Carlito"/>
              </a:rPr>
              <a:t> </a:t>
            </a:r>
            <a:r>
              <a:rPr sz="1250" spc="10" dirty="0">
                <a:latin typeface="Carlito"/>
                <a:cs typeface="Carlito"/>
              </a:rPr>
              <a:t>dan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22119" y="2151126"/>
            <a:ext cx="266065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dirty="0">
                <a:latin typeface="Carlito"/>
                <a:cs typeface="Carlito"/>
              </a:rPr>
              <a:t>ketersediaan </a:t>
            </a:r>
            <a:r>
              <a:rPr sz="1250" spc="5" dirty="0">
                <a:latin typeface="Carlito"/>
                <a:cs typeface="Carlito"/>
              </a:rPr>
              <a:t>anggaran masing2 daerah</a:t>
            </a:r>
            <a:r>
              <a:rPr sz="1250" spc="-110" dirty="0">
                <a:latin typeface="Carlito"/>
                <a:cs typeface="Carlito"/>
              </a:rPr>
              <a:t> </a:t>
            </a:r>
            <a:r>
              <a:rPr sz="1250" spc="5" dirty="0">
                <a:latin typeface="Carlito"/>
                <a:cs typeface="Carlito"/>
              </a:rPr>
              <a:t>: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2119" y="2344673"/>
            <a:ext cx="3981450" cy="6070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23215" indent="-31115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23215" algn="l"/>
                <a:tab pos="323850" algn="l"/>
              </a:tabLst>
            </a:pPr>
            <a:r>
              <a:rPr sz="1250" dirty="0">
                <a:latin typeface="Carlito"/>
                <a:cs typeface="Carlito"/>
              </a:rPr>
              <a:t>Provinsi </a:t>
            </a:r>
            <a:r>
              <a:rPr sz="1250" spc="5" dirty="0">
                <a:latin typeface="Carlito"/>
                <a:cs typeface="Carlito"/>
              </a:rPr>
              <a:t>mengantarkan </a:t>
            </a:r>
            <a:r>
              <a:rPr sz="1250" spc="-10" dirty="0">
                <a:latin typeface="Carlito"/>
                <a:cs typeface="Carlito"/>
              </a:rPr>
              <a:t>ke</a:t>
            </a:r>
            <a:r>
              <a:rPr sz="1250" spc="-70" dirty="0">
                <a:latin typeface="Carlito"/>
                <a:cs typeface="Carlito"/>
              </a:rPr>
              <a:t> </a:t>
            </a:r>
            <a:r>
              <a:rPr sz="1250" dirty="0">
                <a:latin typeface="Carlito"/>
                <a:cs typeface="Carlito"/>
              </a:rPr>
              <a:t>Kab/Kota</a:t>
            </a:r>
            <a:endParaRPr sz="1250">
              <a:latin typeface="Carlito"/>
              <a:cs typeface="Carlito"/>
            </a:endParaRPr>
          </a:p>
          <a:p>
            <a:pPr marL="323215" marR="5080" indent="-311150">
              <a:lnSpc>
                <a:spcPts val="1530"/>
              </a:lnSpc>
              <a:spcBef>
                <a:spcPts val="50"/>
              </a:spcBef>
              <a:buAutoNum type="arabicPeriod"/>
              <a:tabLst>
                <a:tab pos="323215" algn="l"/>
                <a:tab pos="323850" algn="l"/>
              </a:tabLst>
            </a:pPr>
            <a:r>
              <a:rPr sz="1250" dirty="0">
                <a:latin typeface="Carlito"/>
                <a:cs typeface="Carlito"/>
              </a:rPr>
              <a:t>Kab/Kota </a:t>
            </a:r>
            <a:r>
              <a:rPr sz="1250" spc="5" dirty="0">
                <a:latin typeface="Carlito"/>
                <a:cs typeface="Carlito"/>
              </a:rPr>
              <a:t>mengambil dari </a:t>
            </a:r>
            <a:r>
              <a:rPr sz="1250" dirty="0">
                <a:latin typeface="Carlito"/>
                <a:cs typeface="Carlito"/>
              </a:rPr>
              <a:t>provinsi </a:t>
            </a:r>
            <a:r>
              <a:rPr sz="1250" spc="5" dirty="0">
                <a:latin typeface="Carlito"/>
                <a:cs typeface="Carlito"/>
              </a:rPr>
              <a:t>sesuai jadwal </a:t>
            </a:r>
            <a:r>
              <a:rPr sz="1250" dirty="0">
                <a:latin typeface="Carlito"/>
                <a:cs typeface="Carlito"/>
              </a:rPr>
              <a:t>tibanya  vaksin </a:t>
            </a:r>
            <a:r>
              <a:rPr sz="1250" spc="5" dirty="0">
                <a:latin typeface="Carlito"/>
                <a:cs typeface="Carlito"/>
              </a:rPr>
              <a:t>atau dibuat jadwal pengambilan sesuai</a:t>
            </a:r>
            <a:r>
              <a:rPr sz="1250" spc="-90" dirty="0">
                <a:latin typeface="Carlito"/>
                <a:cs typeface="Carlito"/>
              </a:rPr>
              <a:t> </a:t>
            </a:r>
            <a:r>
              <a:rPr sz="1250" dirty="0">
                <a:latin typeface="Carlito"/>
                <a:cs typeface="Carlito"/>
              </a:rPr>
              <a:t>alokasi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03676" y="2974848"/>
            <a:ext cx="777239" cy="531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03676" y="3755135"/>
            <a:ext cx="777239" cy="5273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44545" y="4561789"/>
            <a:ext cx="313182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-5" dirty="0">
                <a:latin typeface="Carlito"/>
                <a:cs typeface="Carlito"/>
              </a:rPr>
              <a:t>Di </a:t>
            </a:r>
            <a:r>
              <a:rPr sz="1450" spc="-10" dirty="0">
                <a:latin typeface="Carlito"/>
                <a:cs typeface="Carlito"/>
              </a:rPr>
              <a:t>Kabupaten/Kota </a:t>
            </a:r>
            <a:r>
              <a:rPr sz="1450" spc="-5" dirty="0">
                <a:latin typeface="Carlito"/>
                <a:cs typeface="Carlito"/>
              </a:rPr>
              <a:t>diterima oleh</a:t>
            </a:r>
            <a:r>
              <a:rPr sz="1450" spc="15" dirty="0">
                <a:latin typeface="Carlito"/>
                <a:cs typeface="Carlito"/>
              </a:rPr>
              <a:t> </a:t>
            </a:r>
            <a:r>
              <a:rPr sz="1450" spc="-5" dirty="0">
                <a:latin typeface="Carlito"/>
                <a:cs typeface="Carlito"/>
              </a:rPr>
              <a:t>instalasi</a:t>
            </a:r>
            <a:endParaRPr sz="14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50" spc="-5" dirty="0">
                <a:latin typeface="Carlito"/>
                <a:cs typeface="Carlito"/>
              </a:rPr>
              <a:t>farmasi,</a:t>
            </a:r>
            <a:r>
              <a:rPr sz="1450" spc="-15" dirty="0">
                <a:latin typeface="Carlito"/>
                <a:cs typeface="Carlito"/>
              </a:rPr>
              <a:t> </a:t>
            </a:r>
            <a:r>
              <a:rPr sz="1450" spc="-5" dirty="0">
                <a:latin typeface="Carlito"/>
                <a:cs typeface="Carlito"/>
              </a:rPr>
              <a:t>kemudian: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44545" y="5004308"/>
            <a:ext cx="3620770" cy="1353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215" marR="5080" indent="-311150">
              <a:lnSpc>
                <a:spcPct val="100299"/>
              </a:lnSpc>
              <a:spcBef>
                <a:spcPts val="95"/>
              </a:spcBef>
              <a:buAutoNum type="arabicPeriod"/>
              <a:tabLst>
                <a:tab pos="323215" algn="l"/>
                <a:tab pos="323850" algn="l"/>
              </a:tabLst>
            </a:pPr>
            <a:r>
              <a:rPr sz="1450" spc="-10" dirty="0">
                <a:latin typeface="Carlito"/>
                <a:cs typeface="Carlito"/>
              </a:rPr>
              <a:t>vaksin </a:t>
            </a:r>
            <a:r>
              <a:rPr sz="1450" dirty="0">
                <a:latin typeface="Carlito"/>
                <a:cs typeface="Carlito"/>
              </a:rPr>
              <a:t>disimpan dalam </a:t>
            </a:r>
            <a:r>
              <a:rPr sz="1450" i="1" spc="-10" dirty="0">
                <a:latin typeface="Carlito"/>
                <a:cs typeface="Carlito"/>
              </a:rPr>
              <a:t>cold </a:t>
            </a:r>
            <a:r>
              <a:rPr sz="1450" i="1" spc="-5" dirty="0">
                <a:latin typeface="Carlito"/>
                <a:cs typeface="Carlito"/>
              </a:rPr>
              <a:t>room </a:t>
            </a:r>
            <a:r>
              <a:rPr sz="1450" spc="-10" dirty="0">
                <a:latin typeface="Carlito"/>
                <a:cs typeface="Carlito"/>
              </a:rPr>
              <a:t>atau  </a:t>
            </a:r>
            <a:r>
              <a:rPr sz="1450" i="1" spc="-5" dirty="0">
                <a:latin typeface="Carlito"/>
                <a:cs typeface="Carlito"/>
              </a:rPr>
              <a:t>vaccine refrigerator </a:t>
            </a:r>
            <a:r>
              <a:rPr sz="1450" spc="-5" dirty="0">
                <a:latin typeface="Carlito"/>
                <a:cs typeface="Carlito"/>
              </a:rPr>
              <a:t>sebelum didistribusikan  </a:t>
            </a:r>
            <a:r>
              <a:rPr sz="1450" spc="-25" dirty="0">
                <a:latin typeface="Carlito"/>
                <a:cs typeface="Carlito"/>
              </a:rPr>
              <a:t>ke</a:t>
            </a:r>
            <a:r>
              <a:rPr sz="1450" spc="-5" dirty="0">
                <a:latin typeface="Carlito"/>
                <a:cs typeface="Carlito"/>
              </a:rPr>
              <a:t> </a:t>
            </a:r>
            <a:r>
              <a:rPr sz="1450" spc="-15" dirty="0">
                <a:latin typeface="Carlito"/>
                <a:cs typeface="Carlito"/>
              </a:rPr>
              <a:t>faskes.</a:t>
            </a:r>
            <a:endParaRPr sz="1450">
              <a:latin typeface="Carlito"/>
              <a:cs typeface="Carlito"/>
            </a:endParaRPr>
          </a:p>
          <a:p>
            <a:pPr marL="323215" marR="288925" indent="-311150">
              <a:lnSpc>
                <a:spcPct val="100000"/>
              </a:lnSpc>
              <a:buAutoNum type="arabicPeriod"/>
              <a:tabLst>
                <a:tab pos="323215" algn="l"/>
                <a:tab pos="323850" algn="l"/>
              </a:tabLst>
            </a:pPr>
            <a:r>
              <a:rPr sz="1450" spc="-5" dirty="0">
                <a:latin typeface="Carlito"/>
                <a:cs typeface="Carlito"/>
              </a:rPr>
              <a:t>Logistik </a:t>
            </a:r>
            <a:r>
              <a:rPr sz="1450" spc="-10" dirty="0">
                <a:latin typeface="Carlito"/>
                <a:cs typeface="Carlito"/>
              </a:rPr>
              <a:t>vaksinasi lainnya </a:t>
            </a:r>
            <a:r>
              <a:rPr sz="1450" spc="-5" dirty="0">
                <a:latin typeface="Carlito"/>
                <a:cs typeface="Carlito"/>
              </a:rPr>
              <a:t>(seperti </a:t>
            </a:r>
            <a:r>
              <a:rPr sz="1450" i="1" spc="-5" dirty="0">
                <a:latin typeface="Carlito"/>
                <a:cs typeface="Carlito"/>
              </a:rPr>
              <a:t>Auto  Disable Syringe </a:t>
            </a:r>
            <a:r>
              <a:rPr sz="1450" i="1" dirty="0">
                <a:latin typeface="Carlito"/>
                <a:cs typeface="Carlito"/>
              </a:rPr>
              <a:t>– </a:t>
            </a:r>
            <a:r>
              <a:rPr sz="1450" i="1" spc="-5" dirty="0">
                <a:latin typeface="Carlito"/>
                <a:cs typeface="Carlito"/>
              </a:rPr>
              <a:t>ADS</a:t>
            </a:r>
            <a:r>
              <a:rPr sz="1450" spc="-5" dirty="0">
                <a:latin typeface="Carlito"/>
                <a:cs typeface="Carlito"/>
              </a:rPr>
              <a:t>, </a:t>
            </a:r>
            <a:r>
              <a:rPr sz="1450" i="1" spc="-10" dirty="0">
                <a:latin typeface="Carlito"/>
                <a:cs typeface="Carlito"/>
              </a:rPr>
              <a:t>Safety Box</a:t>
            </a:r>
            <a:r>
              <a:rPr sz="1450" spc="-10" dirty="0">
                <a:latin typeface="Carlito"/>
                <a:cs typeface="Carlito"/>
              </a:rPr>
              <a:t>, </a:t>
            </a:r>
            <a:r>
              <a:rPr sz="1450" spc="-5" dirty="0">
                <a:latin typeface="Carlito"/>
                <a:cs typeface="Carlito"/>
              </a:rPr>
              <a:t>Kapas  </a:t>
            </a:r>
            <a:r>
              <a:rPr sz="1450" spc="-10" dirty="0">
                <a:latin typeface="Carlito"/>
                <a:cs typeface="Carlito"/>
              </a:rPr>
              <a:t>Alkohol) </a:t>
            </a:r>
            <a:r>
              <a:rPr sz="1450" dirty="0">
                <a:latin typeface="Carlito"/>
                <a:cs typeface="Carlito"/>
              </a:rPr>
              <a:t>disimpan di </a:t>
            </a:r>
            <a:r>
              <a:rPr sz="1450" spc="-5" dirty="0">
                <a:latin typeface="Carlito"/>
                <a:cs typeface="Carlito"/>
              </a:rPr>
              <a:t>instalasi</a:t>
            </a:r>
            <a:r>
              <a:rPr sz="1450" spc="-45" dirty="0">
                <a:latin typeface="Carlito"/>
                <a:cs typeface="Carlito"/>
              </a:rPr>
              <a:t> </a:t>
            </a:r>
            <a:r>
              <a:rPr sz="1450" spc="-5" dirty="0">
                <a:latin typeface="Carlito"/>
                <a:cs typeface="Carlito"/>
              </a:rPr>
              <a:t>farmasi</a:t>
            </a:r>
            <a:endParaRPr sz="145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38158" y="2095880"/>
            <a:ext cx="1510030" cy="331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100"/>
              </a:spcBef>
            </a:pPr>
            <a:r>
              <a:rPr sz="1250" spc="5" dirty="0">
                <a:latin typeface="Arial"/>
                <a:cs typeface="Arial"/>
              </a:rPr>
              <a:t>Kab/kota </a:t>
            </a:r>
            <a:r>
              <a:rPr sz="1250" spc="10" dirty="0">
                <a:latin typeface="Arial"/>
                <a:cs typeface="Arial"/>
              </a:rPr>
              <a:t>akan  mendistribusikan  vaksin dan </a:t>
            </a:r>
            <a:r>
              <a:rPr sz="1250" spc="5" dirty="0">
                <a:latin typeface="Arial"/>
                <a:cs typeface="Arial"/>
              </a:rPr>
              <a:t>logistik  lainnya </a:t>
            </a:r>
            <a:r>
              <a:rPr sz="1250" spc="10" dirty="0">
                <a:latin typeface="Arial"/>
                <a:cs typeface="Arial"/>
              </a:rPr>
              <a:t>ke </a:t>
            </a:r>
            <a:r>
              <a:rPr sz="1250" spc="15" dirty="0">
                <a:latin typeface="Arial"/>
                <a:cs typeface="Arial"/>
              </a:rPr>
              <a:t>Rumah  </a:t>
            </a:r>
            <a:r>
              <a:rPr sz="1250" spc="5" dirty="0">
                <a:latin typeface="Arial"/>
                <a:cs typeface="Arial"/>
              </a:rPr>
              <a:t>Sakit, </a:t>
            </a:r>
            <a:r>
              <a:rPr sz="1250" spc="10" dirty="0">
                <a:latin typeface="Arial"/>
                <a:cs typeface="Arial"/>
              </a:rPr>
              <a:t>Puskesmas,  </a:t>
            </a:r>
            <a:r>
              <a:rPr sz="1250" spc="-30" dirty="0">
                <a:latin typeface="Arial"/>
                <a:cs typeface="Arial"/>
              </a:rPr>
              <a:t>KKP, </a:t>
            </a:r>
            <a:r>
              <a:rPr sz="1250" spc="10" dirty="0">
                <a:latin typeface="Arial"/>
                <a:cs typeface="Arial"/>
              </a:rPr>
              <a:t>Klinik </a:t>
            </a:r>
            <a:r>
              <a:rPr sz="1250" spc="5" dirty="0">
                <a:latin typeface="Arial"/>
                <a:cs typeface="Arial"/>
              </a:rPr>
              <a:t>atau </a:t>
            </a:r>
            <a:r>
              <a:rPr sz="1250" spc="10" dirty="0">
                <a:latin typeface="Arial"/>
                <a:cs typeface="Arial"/>
              </a:rPr>
              <a:t>Pos  </a:t>
            </a:r>
            <a:r>
              <a:rPr sz="1250" spc="5" dirty="0">
                <a:latin typeface="Arial"/>
                <a:cs typeface="Arial"/>
              </a:rPr>
              <a:t>pelayanan </a:t>
            </a:r>
            <a:r>
              <a:rPr sz="1250" spc="10" dirty="0">
                <a:latin typeface="Arial"/>
                <a:cs typeface="Arial"/>
              </a:rPr>
              <a:t>vaksinasi  </a:t>
            </a:r>
            <a:r>
              <a:rPr sz="1250" spc="5" dirty="0">
                <a:latin typeface="Arial"/>
                <a:cs typeface="Arial"/>
              </a:rPr>
              <a:t>lainnya yang  terdaftar </a:t>
            </a:r>
            <a:r>
              <a:rPr sz="1250" spc="10" dirty="0">
                <a:latin typeface="Arial"/>
                <a:cs typeface="Arial"/>
              </a:rPr>
              <a:t>sebagai  tempat </a:t>
            </a:r>
            <a:r>
              <a:rPr sz="1250" spc="5" dirty="0">
                <a:latin typeface="Arial"/>
                <a:cs typeface="Arial"/>
              </a:rPr>
              <a:t>pelayanan  </a:t>
            </a:r>
            <a:r>
              <a:rPr sz="1250" spc="10" dirty="0">
                <a:latin typeface="Arial"/>
                <a:cs typeface="Arial"/>
              </a:rPr>
              <a:t>vaksinasi Covid 19  dengan  menggunakan mobil  box </a:t>
            </a:r>
            <a:r>
              <a:rPr sz="1250" spc="5" dirty="0">
                <a:latin typeface="Arial"/>
                <a:cs typeface="Arial"/>
              </a:rPr>
              <a:t>atau</a:t>
            </a:r>
            <a:r>
              <a:rPr sz="1250" spc="-45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puskesmas  </a:t>
            </a:r>
            <a:r>
              <a:rPr sz="1250" spc="5" dirty="0">
                <a:latin typeface="Arial"/>
                <a:cs typeface="Arial"/>
              </a:rPr>
              <a:t>keliling, </a:t>
            </a:r>
            <a:r>
              <a:rPr sz="1250" spc="10" dirty="0">
                <a:latin typeface="Arial"/>
                <a:cs typeface="Arial"/>
              </a:rPr>
              <a:t>vaksin  ditempatkan pada  </a:t>
            </a:r>
            <a:r>
              <a:rPr sz="1250" i="1" spc="10" dirty="0">
                <a:latin typeface="Arial"/>
                <a:cs typeface="Arial"/>
              </a:rPr>
              <a:t>vaccine</a:t>
            </a:r>
            <a:r>
              <a:rPr sz="1250" i="1" spc="15" dirty="0">
                <a:latin typeface="Arial"/>
                <a:cs typeface="Arial"/>
              </a:rPr>
              <a:t> </a:t>
            </a:r>
            <a:r>
              <a:rPr sz="1250" i="1" spc="5" dirty="0">
                <a:latin typeface="Arial"/>
                <a:cs typeface="Arial"/>
              </a:rPr>
              <a:t>carrier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61532" y="2974848"/>
            <a:ext cx="603504" cy="429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5376671" y="3558540"/>
            <a:ext cx="2590800" cy="2528570"/>
            <a:chOff x="5376671" y="3558540"/>
            <a:chExt cx="2590800" cy="2528570"/>
          </a:xfrm>
        </p:grpSpPr>
        <p:sp>
          <p:nvSpPr>
            <p:cNvPr id="24" name="object 24"/>
            <p:cNvSpPr/>
            <p:nvPr/>
          </p:nvSpPr>
          <p:spPr>
            <a:xfrm>
              <a:off x="6422135" y="3558540"/>
              <a:ext cx="382523" cy="45415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76315" y="3558540"/>
              <a:ext cx="749808" cy="4541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45223" y="5114544"/>
              <a:ext cx="1222248" cy="9723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82767" y="4012692"/>
              <a:ext cx="1425575" cy="1490980"/>
            </a:xfrm>
            <a:custGeom>
              <a:avLst/>
              <a:gdLst/>
              <a:ahLst/>
              <a:cxnLst/>
              <a:rect l="l" t="t" r="r" b="b"/>
              <a:pathLst>
                <a:path w="1425575" h="1490979">
                  <a:moveTo>
                    <a:pt x="0" y="0"/>
                  </a:moveTo>
                  <a:lnTo>
                    <a:pt x="1425575" y="1490725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6603" y="1261872"/>
            <a:ext cx="3971544" cy="4861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22348" y="0"/>
            <a:ext cx="8488045" cy="1310005"/>
            <a:chOff x="2022348" y="0"/>
            <a:chExt cx="8488045" cy="1310005"/>
          </a:xfrm>
        </p:grpSpPr>
        <p:sp>
          <p:nvSpPr>
            <p:cNvPr id="4" name="object 4"/>
            <p:cNvSpPr/>
            <p:nvPr/>
          </p:nvSpPr>
          <p:spPr>
            <a:xfrm>
              <a:off x="2596896" y="0"/>
              <a:ext cx="6345174" cy="870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37804" y="0"/>
              <a:ext cx="729233" cy="870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62772" y="0"/>
              <a:ext cx="1015746" cy="8709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74252" y="0"/>
              <a:ext cx="1062990" cy="870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22348" y="339852"/>
              <a:ext cx="2433066" cy="9700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51148" y="339852"/>
              <a:ext cx="1642110" cy="9700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8992" y="339852"/>
              <a:ext cx="992886" cy="97002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6004" y="339852"/>
              <a:ext cx="2448305" cy="97002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10044" y="339852"/>
              <a:ext cx="778001" cy="9700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3780" y="339852"/>
              <a:ext cx="2291333" cy="9700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0848" y="339852"/>
              <a:ext cx="1439418" cy="97002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algn="ctr">
              <a:lnSpc>
                <a:spcPts val="3650"/>
              </a:lnSpc>
              <a:spcBef>
                <a:spcPts val="100"/>
              </a:spcBef>
            </a:pPr>
            <a:r>
              <a:rPr sz="3200" spc="-10" dirty="0"/>
              <a:t>SISTEM DISTRIBUSI </a:t>
            </a:r>
            <a:r>
              <a:rPr sz="3200" spc="-35" dirty="0"/>
              <a:t>VAKSIN</a:t>
            </a:r>
            <a:r>
              <a:rPr sz="3200" spc="-10" dirty="0"/>
              <a:t> COVID-19(4)</a:t>
            </a:r>
            <a:endParaRPr sz="3200"/>
          </a:p>
          <a:p>
            <a:pPr marL="344805" algn="ctr">
              <a:lnSpc>
                <a:spcPts val="3650"/>
              </a:lnSpc>
            </a:pPr>
            <a:r>
              <a:rPr sz="3200" spc="-15" dirty="0"/>
              <a:t>Kabupaten/Kota </a:t>
            </a:r>
            <a:r>
              <a:rPr sz="3200" spc="-45" dirty="0"/>
              <a:t>ke</a:t>
            </a:r>
            <a:r>
              <a:rPr sz="3200" spc="-50" dirty="0"/>
              <a:t> </a:t>
            </a:r>
            <a:r>
              <a:rPr sz="3200" spc="-20" dirty="0"/>
              <a:t>Puskesmas/Fasyankes/KKP</a:t>
            </a:r>
            <a:endParaRPr sz="3200"/>
          </a:p>
        </p:txBody>
      </p:sp>
      <p:sp>
        <p:nvSpPr>
          <p:cNvPr id="16" name="object 16"/>
          <p:cNvSpPr txBox="1"/>
          <p:nvPr/>
        </p:nvSpPr>
        <p:spPr>
          <a:xfrm>
            <a:off x="2287270" y="1502409"/>
            <a:ext cx="340614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Puskesmas akan </a:t>
            </a:r>
            <a:r>
              <a:rPr sz="1800" spc="-5" dirty="0">
                <a:latin typeface="Carlito"/>
                <a:cs typeface="Carlito"/>
              </a:rPr>
              <a:t>menyimpan </a:t>
            </a:r>
            <a:r>
              <a:rPr sz="1800" spc="-10" dirty="0">
                <a:latin typeface="Carlito"/>
                <a:cs typeface="Carlito"/>
              </a:rPr>
              <a:t>vaksin  </a:t>
            </a:r>
            <a:r>
              <a:rPr sz="1800" spc="-5" dirty="0">
                <a:latin typeface="Carlito"/>
                <a:cs typeface="Carlito"/>
              </a:rPr>
              <a:t>di </a:t>
            </a:r>
            <a:r>
              <a:rPr sz="1800" i="1" spc="-10" dirty="0">
                <a:latin typeface="Carlito"/>
                <a:cs typeface="Carlito"/>
              </a:rPr>
              <a:t>vaccine </a:t>
            </a:r>
            <a:r>
              <a:rPr sz="1800" i="1" spc="-5" dirty="0">
                <a:latin typeface="Carlito"/>
                <a:cs typeface="Carlito"/>
              </a:rPr>
              <a:t>refigerator</a:t>
            </a:r>
            <a:r>
              <a:rPr sz="1800" spc="-5" dirty="0">
                <a:latin typeface="Carlito"/>
                <a:cs typeface="Carlito"/>
              </a:rPr>
              <a:t>. </a:t>
            </a:r>
            <a:r>
              <a:rPr sz="1800" spc="-10" dirty="0">
                <a:latin typeface="Carlito"/>
                <a:cs typeface="Carlito"/>
              </a:rPr>
              <a:t>Logistik  lainnya </a:t>
            </a:r>
            <a:r>
              <a:rPr sz="1800" spc="-5" dirty="0">
                <a:latin typeface="Carlito"/>
                <a:cs typeface="Carlito"/>
              </a:rPr>
              <a:t>disimpan di </a:t>
            </a:r>
            <a:r>
              <a:rPr sz="1800" spc="-10" dirty="0">
                <a:latin typeface="Carlito"/>
                <a:cs typeface="Carlito"/>
              </a:rPr>
              <a:t>instalasi </a:t>
            </a:r>
            <a:r>
              <a:rPr sz="1800" spc="-5" dirty="0">
                <a:latin typeface="Carlito"/>
                <a:cs typeface="Carlito"/>
              </a:rPr>
              <a:t>farmasi.  Untuk </a:t>
            </a:r>
            <a:r>
              <a:rPr sz="1800" spc="-20" dirty="0">
                <a:latin typeface="Carlito"/>
                <a:cs typeface="Carlito"/>
              </a:rPr>
              <a:t>Fasyankes </a:t>
            </a:r>
            <a:r>
              <a:rPr sz="1800" spc="-10" dirty="0">
                <a:latin typeface="Carlito"/>
                <a:cs typeface="Carlito"/>
              </a:rPr>
              <a:t>lainnya (Klinik </a:t>
            </a:r>
            <a:r>
              <a:rPr sz="1800" spc="-60" dirty="0">
                <a:latin typeface="Carlito"/>
                <a:cs typeface="Carlito"/>
              </a:rPr>
              <a:t>KKP,  </a:t>
            </a:r>
            <a:r>
              <a:rPr sz="1800" spc="-5" dirty="0">
                <a:latin typeface="Carlito"/>
                <a:cs typeface="Carlito"/>
              </a:rPr>
              <a:t>Klinik </a:t>
            </a:r>
            <a:r>
              <a:rPr sz="1800" spc="-20" dirty="0">
                <a:latin typeface="Carlito"/>
                <a:cs typeface="Carlito"/>
              </a:rPr>
              <a:t>Pos </a:t>
            </a:r>
            <a:r>
              <a:rPr sz="1800" spc="-15" dirty="0">
                <a:latin typeface="Carlito"/>
                <a:cs typeface="Carlito"/>
              </a:rPr>
              <a:t>Pelayanan </a:t>
            </a:r>
            <a:r>
              <a:rPr sz="1800" spc="-10" dirty="0">
                <a:latin typeface="Carlito"/>
                <a:cs typeface="Carlito"/>
              </a:rPr>
              <a:t>vaksinasi, </a:t>
            </a:r>
            <a:r>
              <a:rPr sz="1800" spc="-5" dirty="0">
                <a:latin typeface="Carlito"/>
                <a:cs typeface="Carlito"/>
              </a:rPr>
              <a:t>dll)  </a:t>
            </a:r>
            <a:r>
              <a:rPr sz="1800" spc="-15" dirty="0">
                <a:latin typeface="Carlito"/>
                <a:cs typeface="Carlito"/>
              </a:rPr>
              <a:t>berkoordinasi </a:t>
            </a:r>
            <a:r>
              <a:rPr sz="1800" spc="-10" dirty="0">
                <a:latin typeface="Carlito"/>
                <a:cs typeface="Carlito"/>
              </a:rPr>
              <a:t>dengan Puskesmas  </a:t>
            </a:r>
            <a:r>
              <a:rPr sz="1800" spc="-5" dirty="0">
                <a:latin typeface="Carlito"/>
                <a:cs typeface="Carlito"/>
              </a:rPr>
              <a:t>untuk </a:t>
            </a:r>
            <a:r>
              <a:rPr sz="1800" spc="-10" dirty="0">
                <a:latin typeface="Carlito"/>
                <a:cs typeface="Carlito"/>
              </a:rPr>
              <a:t>distribusi vaksin </a:t>
            </a:r>
            <a:r>
              <a:rPr sz="1800" spc="-5" dirty="0">
                <a:latin typeface="Carlito"/>
                <a:cs typeface="Carlito"/>
              </a:rPr>
              <a:t>dan </a:t>
            </a:r>
            <a:r>
              <a:rPr sz="1800" spc="-10" dirty="0">
                <a:latin typeface="Carlito"/>
                <a:cs typeface="Carlito"/>
              </a:rPr>
              <a:t>logistik  lainnya: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rlito"/>
              <a:cs typeface="Carlito"/>
            </a:endParaRPr>
          </a:p>
          <a:p>
            <a:pPr marL="323215" marR="138430" indent="-311150">
              <a:lnSpc>
                <a:spcPct val="100000"/>
              </a:lnSpc>
              <a:buAutoNum type="arabicPeriod"/>
              <a:tabLst>
                <a:tab pos="323215" algn="l"/>
                <a:tab pos="323850" algn="l"/>
              </a:tabLst>
            </a:pPr>
            <a:r>
              <a:rPr sz="1800" spc="-15" dirty="0">
                <a:latin typeface="Carlito"/>
                <a:cs typeface="Carlito"/>
              </a:rPr>
              <a:t>Jika </a:t>
            </a:r>
            <a:r>
              <a:rPr sz="1800" spc="-20" dirty="0">
                <a:latin typeface="Carlito"/>
                <a:cs typeface="Carlito"/>
              </a:rPr>
              <a:t>Fasyankes </a:t>
            </a:r>
            <a:r>
              <a:rPr sz="1800" spc="-5" dirty="0">
                <a:latin typeface="Carlito"/>
                <a:cs typeface="Carlito"/>
              </a:rPr>
              <a:t>tidak memiliki  </a:t>
            </a:r>
            <a:r>
              <a:rPr sz="1800" i="1" spc="-10" dirty="0">
                <a:latin typeface="Carlito"/>
                <a:cs typeface="Carlito"/>
              </a:rPr>
              <a:t>vaccine refrigerator </a:t>
            </a:r>
            <a:r>
              <a:rPr sz="1800" spc="-10" dirty="0">
                <a:latin typeface="Carlito"/>
                <a:cs typeface="Carlito"/>
              </a:rPr>
              <a:t>yang </a:t>
            </a:r>
            <a:r>
              <a:rPr sz="1800" spc="-5" dirty="0">
                <a:latin typeface="Carlito"/>
                <a:cs typeface="Carlito"/>
              </a:rPr>
              <a:t>sesuai  </a:t>
            </a:r>
            <a:r>
              <a:rPr sz="1800" spc="-30" dirty="0">
                <a:latin typeface="Carlito"/>
                <a:cs typeface="Carlito"/>
              </a:rPr>
              <a:t>standar, </a:t>
            </a:r>
            <a:r>
              <a:rPr sz="1800" spc="-10" dirty="0">
                <a:latin typeface="Carlito"/>
                <a:cs typeface="Carlito"/>
              </a:rPr>
              <a:t>maka </a:t>
            </a:r>
            <a:r>
              <a:rPr sz="1800" spc="-5" dirty="0">
                <a:latin typeface="Carlito"/>
                <a:cs typeface="Carlito"/>
              </a:rPr>
              <a:t>dapat digunakan  </a:t>
            </a:r>
            <a:r>
              <a:rPr sz="1800" dirty="0">
                <a:latin typeface="Carlito"/>
                <a:cs typeface="Carlito"/>
              </a:rPr>
              <a:t>lemari es rumah </a:t>
            </a:r>
            <a:r>
              <a:rPr sz="1800" spc="-10" dirty="0">
                <a:latin typeface="Carlito"/>
                <a:cs typeface="Carlito"/>
              </a:rPr>
              <a:t>tangga, </a:t>
            </a:r>
            <a:r>
              <a:rPr sz="1800" dirty="0">
                <a:latin typeface="Carlito"/>
                <a:cs typeface="Carlito"/>
              </a:rPr>
              <a:t>sesuai  </a:t>
            </a:r>
            <a:r>
              <a:rPr sz="1800" spc="-5" dirty="0">
                <a:latin typeface="Carlito"/>
                <a:cs typeface="Carlito"/>
              </a:rPr>
              <a:t>SOP </a:t>
            </a:r>
            <a:r>
              <a:rPr sz="1800" spc="-10" dirty="0">
                <a:latin typeface="Carlito"/>
                <a:cs typeface="Carlito"/>
              </a:rPr>
              <a:t>yang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berlaku.</a:t>
            </a:r>
            <a:endParaRPr sz="1800">
              <a:latin typeface="Carlito"/>
              <a:cs typeface="Carlito"/>
            </a:endParaRPr>
          </a:p>
          <a:p>
            <a:pPr marL="323215" marR="321945" indent="-3111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23215" algn="l"/>
                <a:tab pos="323850" algn="l"/>
              </a:tabLst>
            </a:pPr>
            <a:r>
              <a:rPr sz="1800" spc="-25" dirty="0">
                <a:latin typeface="Carlito"/>
                <a:cs typeface="Carlito"/>
              </a:rPr>
              <a:t>Vaksin </a:t>
            </a:r>
            <a:r>
              <a:rPr sz="1800" spc="-10" dirty="0">
                <a:latin typeface="Carlito"/>
                <a:cs typeface="Carlito"/>
              </a:rPr>
              <a:t>dibawa </a:t>
            </a:r>
            <a:r>
              <a:rPr sz="1800" spc="-5" dirty="0">
                <a:latin typeface="Carlito"/>
                <a:cs typeface="Carlito"/>
              </a:rPr>
              <a:t>oleh </a:t>
            </a:r>
            <a:r>
              <a:rPr sz="1800" spc="-10" dirty="0">
                <a:latin typeface="Carlito"/>
                <a:cs typeface="Carlito"/>
              </a:rPr>
              <a:t>petugas  </a:t>
            </a:r>
            <a:r>
              <a:rPr sz="1800" spc="-5" dirty="0">
                <a:latin typeface="Carlito"/>
                <a:cs typeface="Carlito"/>
              </a:rPr>
              <a:t>menggunakan </a:t>
            </a:r>
            <a:r>
              <a:rPr sz="1800" i="1" spc="-10" dirty="0">
                <a:latin typeface="Carlito"/>
                <a:cs typeface="Carlito"/>
              </a:rPr>
              <a:t>vaccine</a:t>
            </a:r>
            <a:r>
              <a:rPr sz="1800" i="1" spc="5" dirty="0">
                <a:latin typeface="Carlito"/>
                <a:cs typeface="Carlito"/>
              </a:rPr>
              <a:t> </a:t>
            </a:r>
            <a:r>
              <a:rPr sz="1800" i="1" spc="-25" dirty="0">
                <a:latin typeface="Carlito"/>
                <a:cs typeface="Carlito"/>
              </a:rPr>
              <a:t>carrier.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27392" y="2517648"/>
            <a:ext cx="382524" cy="454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27392" y="3105911"/>
            <a:ext cx="382524" cy="4526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27392" y="3692652"/>
            <a:ext cx="382524" cy="454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1071" y="5050535"/>
            <a:ext cx="1059179" cy="8412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374647"/>
            <a:ext cx="11734800" cy="4996180"/>
          </a:xfrm>
          <a:custGeom>
            <a:avLst/>
            <a:gdLst/>
            <a:ahLst/>
            <a:cxnLst/>
            <a:rect l="l" t="t" r="r" b="b"/>
            <a:pathLst>
              <a:path w="11734800" h="4996180">
                <a:moveTo>
                  <a:pt x="11734800" y="0"/>
                </a:moveTo>
                <a:lnTo>
                  <a:pt x="0" y="0"/>
                </a:lnTo>
                <a:lnTo>
                  <a:pt x="0" y="4995672"/>
                </a:lnTo>
                <a:lnTo>
                  <a:pt x="11734800" y="4995672"/>
                </a:lnTo>
                <a:lnTo>
                  <a:pt x="1173480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364107"/>
            <a:ext cx="11577955" cy="4647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27685" marR="5080" indent="-515620" algn="just">
              <a:lnSpc>
                <a:spcPts val="2590"/>
              </a:lnSpc>
              <a:spcBef>
                <a:spcPts val="425"/>
              </a:spcBef>
              <a:buAutoNum type="arabicPeriod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Distribusi </a:t>
            </a:r>
            <a:r>
              <a:rPr sz="2400" spc="-5" dirty="0">
                <a:latin typeface="Arial"/>
                <a:cs typeface="Arial"/>
              </a:rPr>
              <a:t>vaksin </a:t>
            </a:r>
            <a:r>
              <a:rPr sz="2400" dirty="0">
                <a:latin typeface="Arial"/>
                <a:cs typeface="Arial"/>
              </a:rPr>
              <a:t>wajib menggunakan </a:t>
            </a:r>
            <a:r>
              <a:rPr sz="2400" i="1" spc="-5" dirty="0">
                <a:latin typeface="Arial"/>
                <a:cs typeface="Arial"/>
              </a:rPr>
              <a:t>cold box </a:t>
            </a:r>
            <a:r>
              <a:rPr sz="2400" spc="-5" dirty="0">
                <a:latin typeface="Arial"/>
                <a:cs typeface="Arial"/>
              </a:rPr>
              <a:t>atau </a:t>
            </a:r>
            <a:r>
              <a:rPr sz="2400" i="1" spc="-5" dirty="0">
                <a:latin typeface="Arial"/>
                <a:cs typeface="Arial"/>
              </a:rPr>
              <a:t>vaccine carrier </a:t>
            </a:r>
            <a:r>
              <a:rPr sz="2400" spc="-5" dirty="0">
                <a:latin typeface="Arial"/>
                <a:cs typeface="Arial"/>
              </a:rPr>
              <a:t>disertai  </a:t>
            </a:r>
            <a:r>
              <a:rPr sz="2400" dirty="0">
                <a:latin typeface="Arial"/>
                <a:cs typeface="Arial"/>
              </a:rPr>
              <a:t>dengan </a:t>
            </a:r>
            <a:r>
              <a:rPr sz="2400" i="1" spc="-5" dirty="0">
                <a:latin typeface="Arial"/>
                <a:cs typeface="Arial"/>
              </a:rPr>
              <a:t>cool pack</a:t>
            </a:r>
            <a:r>
              <a:rPr sz="2400" spc="-5" dirty="0">
                <a:latin typeface="Arial"/>
                <a:cs typeface="Arial"/>
              </a:rPr>
              <a:t>. Logistik lainnya dapat menggunakan sarana </a:t>
            </a:r>
            <a:r>
              <a:rPr sz="2400" dirty="0">
                <a:latin typeface="Arial"/>
                <a:cs typeface="Arial"/>
              </a:rPr>
              <a:t>pembawa kering  </a:t>
            </a:r>
            <a:r>
              <a:rPr sz="2400" spc="-5" dirty="0">
                <a:latin typeface="Arial"/>
                <a:cs typeface="Arial"/>
              </a:rPr>
              <a:t>lainnya;</a:t>
            </a:r>
            <a:endParaRPr sz="2400">
              <a:latin typeface="Arial"/>
              <a:cs typeface="Arial"/>
            </a:endParaRPr>
          </a:p>
          <a:p>
            <a:pPr marL="527685" indent="-515620" algn="just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Pada setiap </a:t>
            </a:r>
            <a:r>
              <a:rPr sz="2400" i="1" spc="-5" dirty="0">
                <a:latin typeface="Arial"/>
                <a:cs typeface="Arial"/>
              </a:rPr>
              <a:t>cold box </a:t>
            </a:r>
            <a:r>
              <a:rPr sz="2400" spc="-5" dirty="0">
                <a:latin typeface="Arial"/>
                <a:cs typeface="Arial"/>
              </a:rPr>
              <a:t>atau </a:t>
            </a:r>
            <a:r>
              <a:rPr sz="2400" i="1" spc="-5" dirty="0">
                <a:latin typeface="Arial"/>
                <a:cs typeface="Arial"/>
              </a:rPr>
              <a:t>vaccine carrier </a:t>
            </a:r>
            <a:r>
              <a:rPr sz="2400" spc="-5" dirty="0">
                <a:latin typeface="Arial"/>
                <a:cs typeface="Arial"/>
              </a:rPr>
              <a:t>disertai dengan alat pemantau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suhu;</a:t>
            </a:r>
            <a:endParaRPr sz="2400">
              <a:latin typeface="Arial"/>
              <a:cs typeface="Arial"/>
            </a:endParaRPr>
          </a:p>
          <a:p>
            <a:pPr marL="527685" indent="-515620" algn="just">
              <a:lnSpc>
                <a:spcPts val="2735"/>
              </a:lnSpc>
              <a:spcBef>
                <a:spcPts val="710"/>
              </a:spcBef>
              <a:buAutoNum type="arabicPeriod"/>
              <a:tabLst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Lakukan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tindakan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disinfeksi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pada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permukaan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cold</a:t>
            </a:r>
            <a:r>
              <a:rPr sz="2400" i="1" spc="19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box</a:t>
            </a:r>
            <a:r>
              <a:rPr sz="2400" i="1" spc="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atau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vaccine</a:t>
            </a:r>
            <a:r>
              <a:rPr sz="2400" i="1" spc="17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carrier</a:t>
            </a:r>
            <a:endParaRPr sz="2400">
              <a:latin typeface="Arial"/>
              <a:cs typeface="Arial"/>
            </a:endParaRPr>
          </a:p>
          <a:p>
            <a:pPr marL="527685" algn="just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dengan menggunakan cairan disinfektan yang sesuai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standar;</a:t>
            </a:r>
            <a:endParaRPr sz="2400">
              <a:latin typeface="Arial"/>
              <a:cs typeface="Arial"/>
            </a:endParaRPr>
          </a:p>
          <a:p>
            <a:pPr marL="527685" indent="-515620" algn="just">
              <a:lnSpc>
                <a:spcPts val="2735"/>
              </a:lnSpc>
              <a:spcBef>
                <a:spcPts val="720"/>
              </a:spcBef>
              <a:buAutoNum type="arabicPeriod" startAt="4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Menggunakan masker </a:t>
            </a:r>
            <a:r>
              <a:rPr sz="2400" spc="-5" dirty="0">
                <a:latin typeface="Arial"/>
                <a:cs typeface="Arial"/>
              </a:rPr>
              <a:t>bedah/masker medis dan apabila </a:t>
            </a:r>
            <a:r>
              <a:rPr sz="2400" dirty="0">
                <a:latin typeface="Arial"/>
                <a:cs typeface="Arial"/>
              </a:rPr>
              <a:t>diperlukan</a:t>
            </a:r>
            <a:r>
              <a:rPr sz="2400" spc="3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memakai</a:t>
            </a:r>
            <a:endParaRPr sz="2400">
              <a:latin typeface="Arial"/>
              <a:cs typeface="Arial"/>
            </a:endParaRPr>
          </a:p>
          <a:p>
            <a:pPr marL="527685" algn="just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sarung tangan pada </a:t>
            </a:r>
            <a:r>
              <a:rPr sz="2400" dirty="0">
                <a:latin typeface="Arial"/>
                <a:cs typeface="Arial"/>
              </a:rPr>
              <a:t>saat </a:t>
            </a:r>
            <a:r>
              <a:rPr sz="2400" spc="-5" dirty="0">
                <a:latin typeface="Arial"/>
                <a:cs typeface="Arial"/>
              </a:rPr>
              <a:t>penataan vaksin di </a:t>
            </a:r>
            <a:r>
              <a:rPr sz="2400" i="1" spc="-5" dirty="0">
                <a:latin typeface="Arial"/>
                <a:cs typeface="Arial"/>
              </a:rPr>
              <a:t>vaccine</a:t>
            </a:r>
            <a:r>
              <a:rPr sz="2400" i="1" spc="12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refrigerator</a:t>
            </a:r>
            <a:r>
              <a:rPr sz="2400" spc="-5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527685" marR="6350" indent="-515620" algn="just">
              <a:lnSpc>
                <a:spcPts val="2590"/>
              </a:lnSpc>
              <a:spcBef>
                <a:spcPts val="1035"/>
              </a:spcBef>
              <a:buAutoNum type="arabicPeriod" startAt="5"/>
              <a:tabLst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Cuci </a:t>
            </a:r>
            <a:r>
              <a:rPr sz="2400" dirty="0">
                <a:latin typeface="Arial"/>
                <a:cs typeface="Arial"/>
              </a:rPr>
              <a:t>tangan </a:t>
            </a:r>
            <a:r>
              <a:rPr sz="2400" spc="-5" dirty="0">
                <a:latin typeface="Arial"/>
                <a:cs typeface="Arial"/>
              </a:rPr>
              <a:t>pakai </a:t>
            </a:r>
            <a:r>
              <a:rPr sz="2400" dirty="0">
                <a:latin typeface="Arial"/>
                <a:cs typeface="Arial"/>
              </a:rPr>
              <a:t>sabun dan air mengalir </a:t>
            </a:r>
            <a:r>
              <a:rPr sz="2400" spc="-5" dirty="0">
                <a:latin typeface="Arial"/>
                <a:cs typeface="Arial"/>
              </a:rPr>
              <a:t>atau </a:t>
            </a:r>
            <a:r>
              <a:rPr sz="2400" dirty="0">
                <a:latin typeface="Arial"/>
                <a:cs typeface="Arial"/>
              </a:rPr>
              <a:t>menggunakan </a:t>
            </a:r>
            <a:r>
              <a:rPr sz="2400" spc="-5" dirty="0">
                <a:latin typeface="Arial"/>
                <a:cs typeface="Arial"/>
              </a:rPr>
              <a:t>hand sanitizer  sebelum dan sesudah menangani vaksin dan logistik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lainnya;</a:t>
            </a:r>
            <a:endParaRPr sz="2400">
              <a:latin typeface="Arial"/>
              <a:cs typeface="Arial"/>
            </a:endParaRPr>
          </a:p>
          <a:p>
            <a:pPr marL="527685" marR="5715" indent="-515620" algn="just">
              <a:lnSpc>
                <a:spcPts val="2590"/>
              </a:lnSpc>
              <a:spcBef>
                <a:spcPts val="1005"/>
              </a:spcBef>
              <a:buAutoNum type="arabicPeriod" startAt="5"/>
              <a:tabLst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Penyimpanan vaksin serta logistik vaksinasi </a:t>
            </a:r>
            <a:r>
              <a:rPr sz="2400" dirty="0">
                <a:latin typeface="Arial"/>
                <a:cs typeface="Arial"/>
              </a:rPr>
              <a:t>lainnya </a:t>
            </a:r>
            <a:r>
              <a:rPr sz="2400" spc="-5" dirty="0">
                <a:latin typeface="Arial"/>
                <a:cs typeface="Arial"/>
              </a:rPr>
              <a:t>mengacu pada Standar  Prosedur Operasional </a:t>
            </a:r>
            <a:r>
              <a:rPr sz="2400" dirty="0">
                <a:latin typeface="Arial"/>
                <a:cs typeface="Arial"/>
              </a:rPr>
              <a:t>(SPO) </a:t>
            </a:r>
            <a:r>
              <a:rPr sz="2400" spc="-5" dirty="0">
                <a:latin typeface="Arial"/>
                <a:cs typeface="Arial"/>
              </a:rPr>
              <a:t>yang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berlaku;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2679" y="76200"/>
            <a:ext cx="7421118" cy="11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5960" y="243586"/>
            <a:ext cx="674179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SOP </a:t>
            </a:r>
            <a:r>
              <a:rPr sz="3800" spc="-5" dirty="0"/>
              <a:t>Distribusi </a:t>
            </a:r>
            <a:r>
              <a:rPr sz="3800" spc="-45" dirty="0"/>
              <a:t>Vaksin </a:t>
            </a:r>
            <a:r>
              <a:rPr sz="3800" dirty="0"/>
              <a:t>dan</a:t>
            </a:r>
            <a:r>
              <a:rPr sz="3800" spc="5" dirty="0"/>
              <a:t> </a:t>
            </a:r>
            <a:r>
              <a:rPr sz="3800" spc="-10" dirty="0"/>
              <a:t>Logistik</a:t>
            </a:r>
            <a:endParaRPr sz="3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5847" y="0"/>
            <a:ext cx="5495290" cy="1392555"/>
            <a:chOff x="3355847" y="0"/>
            <a:chExt cx="5495290" cy="1392555"/>
          </a:xfrm>
        </p:grpSpPr>
        <p:sp>
          <p:nvSpPr>
            <p:cNvPr id="3" name="object 3"/>
            <p:cNvSpPr/>
            <p:nvPr/>
          </p:nvSpPr>
          <p:spPr>
            <a:xfrm>
              <a:off x="3931919" y="0"/>
              <a:ext cx="3086862" cy="925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75475" y="0"/>
              <a:ext cx="1799081" cy="9258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55847" y="362711"/>
              <a:ext cx="1852422" cy="10294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67427" y="362711"/>
              <a:ext cx="4283202" cy="10294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65601" y="48513"/>
            <a:ext cx="488124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575945">
              <a:lnSpc>
                <a:spcPts val="3670"/>
              </a:lnSpc>
              <a:spcBef>
                <a:spcPts val="560"/>
              </a:spcBef>
            </a:pPr>
            <a:r>
              <a:rPr sz="3400" spc="-15" dirty="0"/>
              <a:t>Penyimpanan </a:t>
            </a:r>
            <a:r>
              <a:rPr sz="3400" spc="-40" dirty="0"/>
              <a:t>Vaksin  </a:t>
            </a:r>
            <a:r>
              <a:rPr sz="3400" spc="-5" dirty="0"/>
              <a:t>dalam </a:t>
            </a:r>
            <a:r>
              <a:rPr sz="3400" i="1" spc="-35" dirty="0">
                <a:latin typeface="Carlito"/>
                <a:cs typeface="Carlito"/>
              </a:rPr>
              <a:t>Vaccine</a:t>
            </a:r>
            <a:r>
              <a:rPr sz="3400" i="1" spc="-10" dirty="0">
                <a:latin typeface="Carlito"/>
                <a:cs typeface="Carlito"/>
              </a:rPr>
              <a:t> </a:t>
            </a:r>
            <a:r>
              <a:rPr sz="3400" i="1" spc="-15" dirty="0">
                <a:latin typeface="Carlito"/>
                <a:cs typeface="Carlito"/>
              </a:rPr>
              <a:t>Refrigerator</a:t>
            </a:r>
            <a:endParaRPr sz="3400">
              <a:latin typeface="Carlito"/>
              <a:cs typeface="Carlito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27304" y="1156716"/>
          <a:ext cx="10620375" cy="1763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7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9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C67B0"/>
                      </a:solidFill>
                      <a:prstDash val="solid"/>
                    </a:lnL>
                    <a:lnR w="12700">
                      <a:solidFill>
                        <a:srgbClr val="3C67B0"/>
                      </a:solidFill>
                      <a:prstDash val="solid"/>
                    </a:lnR>
                    <a:lnT w="12700">
                      <a:solidFill>
                        <a:srgbClr val="3C67B0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C67B0"/>
                      </a:solidFill>
                      <a:prstDash val="solid"/>
                    </a:lnL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C67B0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3C67B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3C67B0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3C67B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75565" algn="just">
                        <a:lnSpc>
                          <a:spcPct val="91600"/>
                        </a:lnSpc>
                        <a:spcBef>
                          <a:spcPts val="805"/>
                        </a:spcBef>
                      </a:pPr>
                      <a:r>
                        <a:rPr sz="2200" spc="-10" dirty="0">
                          <a:latin typeface="Carlito"/>
                          <a:cs typeface="Carlito"/>
                        </a:rPr>
                        <a:t>Untuk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menghindari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kesalahan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pengambilan,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penyimpanan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vaksin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untuk  imunisasi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rutin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(sasaran bayi) dengan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vaksin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COVID-19 (sasaran dewasa) diatur  </a:t>
                      </a:r>
                      <a:r>
                        <a:rPr sz="2200" spc="-20" dirty="0">
                          <a:latin typeface="Carlito"/>
                          <a:cs typeface="Carlito"/>
                        </a:rPr>
                        <a:t>secara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terpisah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dalam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rak/ </a:t>
                      </a:r>
                      <a:r>
                        <a:rPr sz="2200" spc="-20" dirty="0">
                          <a:latin typeface="Carlito"/>
                          <a:cs typeface="Carlito"/>
                        </a:rPr>
                        <a:t>keranjang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vaksin.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Apabila memungkinkan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vaksin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352425" algn="just">
                        <a:lnSpc>
                          <a:spcPts val="1785"/>
                        </a:lnSpc>
                      </a:pPr>
                      <a:r>
                        <a:rPr sz="2200" spc="-10" dirty="0">
                          <a:latin typeface="Carlito"/>
                          <a:cs typeface="Carlito"/>
                        </a:rPr>
                        <a:t>COVID-19 disimpan dalam </a:t>
                      </a:r>
                      <a:r>
                        <a:rPr sz="2200" i="1" spc="-10" dirty="0">
                          <a:latin typeface="Carlito"/>
                          <a:cs typeface="Carlito"/>
                        </a:rPr>
                        <a:t>vaccine </a:t>
                      </a:r>
                      <a:r>
                        <a:rPr sz="2200" i="1" spc="-5" dirty="0">
                          <a:latin typeface="Carlito"/>
                          <a:cs typeface="Carlito"/>
                        </a:rPr>
                        <a:t>refrigerator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yang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berbeda dari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vaksin</a:t>
                      </a:r>
                      <a:r>
                        <a:rPr sz="2200" spc="2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rutin.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3C67B0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solidFill>
                      <a:srgbClr val="EB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3C67B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12700" cap="flat" cmpd="sng" algn="ctr">
                      <a:solidFill>
                        <a:srgbClr val="3C6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EBED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27304" y="3009900"/>
          <a:ext cx="10650220" cy="1763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8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9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C67B0"/>
                      </a:solidFill>
                      <a:prstDash val="solid"/>
                    </a:lnL>
                    <a:lnR w="12700">
                      <a:solidFill>
                        <a:srgbClr val="3C67B0"/>
                      </a:solidFill>
                      <a:prstDash val="solid"/>
                    </a:lnR>
                    <a:lnT w="12700">
                      <a:solidFill>
                        <a:srgbClr val="3C67B0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C67B0"/>
                      </a:solidFill>
                      <a:prstDash val="solid"/>
                    </a:lnL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C67B0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3C67B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3C67B0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3C67B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20040" marR="74295" algn="just">
                        <a:lnSpc>
                          <a:spcPct val="91600"/>
                        </a:lnSpc>
                        <a:spcBef>
                          <a:spcPts val="815"/>
                        </a:spcBef>
                      </a:pPr>
                      <a:r>
                        <a:rPr sz="2200" spc="-10" dirty="0">
                          <a:latin typeface="Carlito"/>
                          <a:cs typeface="Carlito"/>
                        </a:rPr>
                        <a:t>Penyimpanan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vaksin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bagi </a:t>
                      </a:r>
                      <a:r>
                        <a:rPr sz="2200" spc="-25" dirty="0">
                          <a:latin typeface="Carlito"/>
                          <a:cs typeface="Carlito"/>
                        </a:rPr>
                        <a:t>fasyankes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yang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belum memiliki </a:t>
                      </a:r>
                      <a:r>
                        <a:rPr sz="2200" i="1" spc="-5" dirty="0">
                          <a:latin typeface="Carlito"/>
                          <a:cs typeface="Carlito"/>
                        </a:rPr>
                        <a:t>vaccine refrigerator  </a:t>
                      </a:r>
                      <a:r>
                        <a:rPr sz="2200" spc="-20" dirty="0">
                          <a:latin typeface="Carlito"/>
                          <a:cs typeface="Carlito"/>
                        </a:rPr>
                        <a:t>buka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atas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sesuai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PQ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WHO,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masih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dapat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memanfaatkan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lemari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es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domestik/ 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rumah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tangga, dimana penataan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vaksin dilakukan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berdasarkan</a:t>
                      </a:r>
                      <a:r>
                        <a:rPr sz="22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penggolongan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320040" algn="just">
                        <a:lnSpc>
                          <a:spcPts val="1789"/>
                        </a:lnSpc>
                      </a:pPr>
                      <a:r>
                        <a:rPr sz="2200" spc="-10" dirty="0">
                          <a:latin typeface="Carlito"/>
                          <a:cs typeface="Carlito"/>
                        </a:rPr>
                        <a:t>sensitivitas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terhadap suhu dan sesuai manajemen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vaksin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yang</a:t>
                      </a:r>
                      <a:r>
                        <a:rPr sz="2200" spc="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20" dirty="0">
                          <a:latin typeface="Carlito"/>
                          <a:cs typeface="Carlito"/>
                        </a:rPr>
                        <a:t>efektif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3C67B0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solidFill>
                      <a:srgbClr val="EB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3C67B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12700" cap="flat" cmpd="sng" algn="ctr">
                      <a:solidFill>
                        <a:srgbClr val="3C6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EBED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27304" y="4863084"/>
          <a:ext cx="10650220" cy="1817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8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9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C67B0"/>
                      </a:solidFill>
                      <a:prstDash val="solid"/>
                    </a:lnL>
                    <a:lnR w="12700">
                      <a:solidFill>
                        <a:srgbClr val="3C67B0"/>
                      </a:solidFill>
                      <a:prstDash val="solid"/>
                    </a:lnR>
                    <a:lnT w="12700">
                      <a:solidFill>
                        <a:srgbClr val="3C67B0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C67B0"/>
                      </a:solidFill>
                      <a:prstDash val="solid"/>
                    </a:lnL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C67B0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3C67B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3C67B0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3C67B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320040" marR="73660">
                        <a:lnSpc>
                          <a:spcPts val="2420"/>
                        </a:lnSpc>
                        <a:spcBef>
                          <a:spcPts val="860"/>
                        </a:spcBef>
                        <a:tabLst>
                          <a:tab pos="1499235" algn="l"/>
                          <a:tab pos="2337435" algn="l"/>
                          <a:tab pos="3162300" algn="l"/>
                          <a:tab pos="4274820" algn="l"/>
                          <a:tab pos="4947285" algn="l"/>
                          <a:tab pos="5622290" algn="l"/>
                          <a:tab pos="6375400" algn="l"/>
                          <a:tab pos="7075170" algn="l"/>
                          <a:tab pos="8146415" algn="l"/>
                          <a:tab pos="8835390" algn="l"/>
                        </a:tabLst>
                      </a:pPr>
                      <a:r>
                        <a:rPr sz="2200" spc="-30" dirty="0">
                          <a:latin typeface="Carlito"/>
                          <a:cs typeface="Carlito"/>
                        </a:rPr>
                        <a:t>Vaksin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COVID-19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yang tersedia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saat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ini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dengan platform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inactivated merupakan 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g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olon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g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an	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v</a:t>
                      </a:r>
                      <a:r>
                        <a:rPr sz="2200" spc="1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k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si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n	</a:t>
                      </a:r>
                      <a:r>
                        <a:rPr sz="2200" i="1" spc="-5" dirty="0">
                          <a:latin typeface="Carlito"/>
                          <a:cs typeface="Carlito"/>
                        </a:rPr>
                        <a:t>f</a:t>
                      </a:r>
                      <a:r>
                        <a:rPr sz="2200" i="1" spc="15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2200" i="1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2200" i="1" spc="-25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2200" i="1" spc="-30" dirty="0">
                          <a:latin typeface="Carlito"/>
                          <a:cs typeface="Carlito"/>
                        </a:rPr>
                        <a:t>z</a:t>
                      </a:r>
                      <a:r>
                        <a:rPr sz="2200" i="1" dirty="0">
                          <a:latin typeface="Carlito"/>
                          <a:cs typeface="Carlito"/>
                        </a:rPr>
                        <a:t>e	</a:t>
                      </a:r>
                      <a:r>
                        <a:rPr sz="2200" i="1" spc="5" dirty="0">
                          <a:latin typeface="Carlito"/>
                          <a:cs typeface="Carlito"/>
                        </a:rPr>
                        <a:t>s</a:t>
                      </a:r>
                      <a:r>
                        <a:rPr sz="2200" i="1" dirty="0">
                          <a:latin typeface="Carlito"/>
                          <a:cs typeface="Carlito"/>
                        </a:rPr>
                        <a:t>en</a:t>
                      </a:r>
                      <a:r>
                        <a:rPr sz="2200" i="1" spc="-10" dirty="0">
                          <a:latin typeface="Carlito"/>
                          <a:cs typeface="Carlito"/>
                        </a:rPr>
                        <a:t>s</a:t>
                      </a:r>
                      <a:r>
                        <a:rPr sz="2200" i="1" spc="5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2200" i="1" dirty="0">
                          <a:latin typeface="Carlito"/>
                          <a:cs typeface="Carlito"/>
                        </a:rPr>
                        <a:t>tive	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y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ang	a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k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an	rus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k	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pad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	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papa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an	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su</a:t>
                      </a:r>
                      <a:r>
                        <a:rPr sz="2200" spc="10" dirty="0">
                          <a:latin typeface="Carlito"/>
                          <a:cs typeface="Carlito"/>
                        </a:rPr>
                        <a:t>h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u	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di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n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gin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320040" marR="73660">
                        <a:lnSpc>
                          <a:spcPts val="2410"/>
                        </a:lnSpc>
                        <a:spcBef>
                          <a:spcPts val="5"/>
                        </a:spcBef>
                      </a:pPr>
                      <a:r>
                        <a:rPr sz="2200" spc="-10" dirty="0">
                          <a:latin typeface="Carlito"/>
                          <a:cs typeface="Carlito"/>
                        </a:rPr>
                        <a:t>(beku)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sehingga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perlakuan penyimpanan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sama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dengan penyimpanan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vaksin 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IPV, 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disimpan pada suhu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2-8</a:t>
                      </a:r>
                      <a:r>
                        <a:rPr sz="2200" spc="-15" dirty="0">
                          <a:latin typeface="Aegean"/>
                          <a:cs typeface="Aegean"/>
                        </a:rPr>
                        <a:t>⁰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C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dan 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jauhkan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dari</a:t>
                      </a:r>
                      <a:r>
                        <a:rPr sz="2200" spc="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20" dirty="0">
                          <a:latin typeface="Carlito"/>
                          <a:cs typeface="Carlito"/>
                        </a:rPr>
                        <a:t>evaporator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3C67B0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solidFill>
                      <a:srgbClr val="EB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3C67B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12700" cap="flat" cmpd="sng" algn="ctr">
                      <a:solidFill>
                        <a:srgbClr val="3C6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EBED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3136</Words>
  <Application>Microsoft Office PowerPoint</Application>
  <PresentationFormat>Widescreen</PresentationFormat>
  <Paragraphs>348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Aegean</vt:lpstr>
      <vt:lpstr>Arial</vt:lpstr>
      <vt:lpstr>Calibri</vt:lpstr>
      <vt:lpstr>Carlito</vt:lpstr>
      <vt:lpstr>DejaVu Serif</vt:lpstr>
      <vt:lpstr>Times New Roman</vt:lpstr>
      <vt:lpstr>Wingdings</vt:lpstr>
      <vt:lpstr>Office Theme</vt:lpstr>
      <vt:lpstr>PowerPoint Presentation</vt:lpstr>
      <vt:lpstr>Pokok Bahasan</vt:lpstr>
      <vt:lpstr>Tujuan Pembelajaran</vt:lpstr>
      <vt:lpstr>Distribusi Vaksin (Program dan Mandiri)</vt:lpstr>
      <vt:lpstr>SISTEM DISTRIBUSI VAKSIN COVID-19 (2) Pusat (Kemenkes) sampai Provinsi</vt:lpstr>
      <vt:lpstr>SISTEM DISTRIBUSI VAKSIN COVID-19 (3) Provinsi ke Kabupaten/Kota</vt:lpstr>
      <vt:lpstr>SISTEM DISTRIBUSI VAKSIN COVID-19(4) Kabupaten/Kota ke Puskesmas/Fasyankes/KKP</vt:lpstr>
      <vt:lpstr>SOP Distribusi Vaksin dan Logistik</vt:lpstr>
      <vt:lpstr>Penyimpanan Vaksin  dalam Vaccine Refrigerator</vt:lpstr>
      <vt:lpstr>Penyimpanan Vaksin  dalam Vaccine Refrigerator</vt:lpstr>
      <vt:lpstr>Contoh Penyimpanan Vaksin</vt:lpstr>
      <vt:lpstr>Pemantauan Suhu</vt:lpstr>
      <vt:lpstr>Pengelolaan Vaksin pada saat Pelayanan</vt:lpstr>
      <vt:lpstr>Pengelolaan Vaksin pada saat Pelayanan</vt:lpstr>
      <vt:lpstr>Prinsip Pelaksanaan Imunisasi COVID-19</vt:lpstr>
      <vt:lpstr>Standar Pelayanan</vt:lpstr>
      <vt:lpstr>Ketentuan Ruang/Tempat Pelayanan</vt:lpstr>
      <vt:lpstr>Ketentuan Ruang/Tempat Pelayanan</vt:lpstr>
      <vt:lpstr>Ketentuan Alur Pelayanan</vt:lpstr>
      <vt:lpstr>Ketentuan Alur Pelayanan</vt:lpstr>
      <vt:lpstr>ALUR PELAYANAN VAKSINASI COVID-19</vt:lpstr>
      <vt:lpstr>Verifikasi Data Sasaran pada Meja 1</vt:lpstr>
      <vt:lpstr>Upaya Skrining di Meja 2</vt:lpstr>
      <vt:lpstr>Format Skrining</vt:lpstr>
      <vt:lpstr>Skrining di Meja 2 dengan PCare</vt:lpstr>
      <vt:lpstr>Penggunaan PCare di Meja 4</vt:lpstr>
      <vt:lpstr>Ketentuan Waktu Pelayanan</vt:lpstr>
      <vt:lpstr>Dosis dan Cara Pemberian Vaksin COVID-19</vt:lpstr>
      <vt:lpstr>Langkah dan Prosedur Penyuntikan Vaksin COVID-19</vt:lpstr>
      <vt:lpstr>Langkah dan Prosedur Penyuntikan Vaksin COVID-19</vt:lpstr>
      <vt:lpstr>Langkah dan Prosedur Penyuntikan Vaksin COVID-19</vt:lpstr>
      <vt:lpstr>Beberapa hal yang perlu menjadi perhatian</vt:lpstr>
      <vt:lpstr>Pembentukan Tim Pelaksana  Vaksinasi COVID-19</vt:lpstr>
      <vt:lpstr>Peran dan Tanggung Jawab Pokja</vt:lpstr>
      <vt:lpstr>Peran dan Tanggung Jawab Pokja</vt:lpstr>
      <vt:lpstr>Peran dan Tanggung Jawab Pokja</vt:lpstr>
      <vt:lpstr>Manajemen Limbah</vt:lpstr>
      <vt:lpstr>Pengelolaan Limbah Medis Infeksius Tajam</vt:lpstr>
      <vt:lpstr>Pengelolaan Limbah Medis Infeksius Non Tajam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sekar astrika</dc:creator>
  <cp:lastModifiedBy>LENOVO</cp:lastModifiedBy>
  <cp:revision>5</cp:revision>
  <dcterms:created xsi:type="dcterms:W3CDTF">2021-01-04T14:00:07Z</dcterms:created>
  <dcterms:modified xsi:type="dcterms:W3CDTF">2021-01-04T14:48:42Z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2021-01-04T00:00:00Z</vt:filetime>
  </property>
</Properties>
</file>